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1" r:id="rId4"/>
  </p:sldMasterIdLst>
  <p:notesMasterIdLst>
    <p:notesMasterId r:id="rId16"/>
  </p:notesMasterIdLst>
  <p:sldIdLst>
    <p:sldId id="256" r:id="rId5"/>
    <p:sldId id="265" r:id="rId6"/>
    <p:sldId id="257" r:id="rId7"/>
    <p:sldId id="258" r:id="rId8"/>
    <p:sldId id="259" r:id="rId9"/>
    <p:sldId id="260" r:id="rId10"/>
    <p:sldId id="261" r:id="rId11"/>
    <p:sldId id="262" r:id="rId12"/>
    <p:sldId id="263" r:id="rId13"/>
    <p:sldId id="266" r:id="rId14"/>
    <p:sldId id="264" r:id="rId15"/>
  </p:sldIdLst>
  <p:sldSz cx="9144000" cy="5143500" type="screen16x9"/>
  <p:notesSz cx="6858000" cy="9144000"/>
  <p:embeddedFontLst>
    <p:embeddedFont>
      <p:font typeface="Calibri" panose="020F0502020204030204" pitchFamily="34" charset="0"/>
      <p:regular r:id="rId17"/>
      <p:bold r:id="rId18"/>
      <p:italic r:id="rId19"/>
      <p:boldItalic r:id="rId20"/>
    </p:embeddedFont>
    <p:embeddedFont>
      <p:font typeface="Nunito" panose="020B0604020202020204" charset="0"/>
      <p:regular r:id="rId21"/>
      <p:bold r:id="rId22"/>
      <p:italic r:id="rId23"/>
      <p:boldItalic r:id="rId24"/>
    </p:embeddedFont>
    <p:embeddedFont>
      <p:font typeface="Nunito Sans SemiBold" panose="020B0604020202020204" charset="0"/>
      <p:regular r:id="rId25"/>
      <p:bold r:id="rId26"/>
      <p:italic r:id="rId27"/>
      <p:boldItalic r:id="rId2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40"/>
  </p:normalViewPr>
  <p:slideViewPr>
    <p:cSldViewPr snapToGrid="0">
      <p:cViewPr varScale="1">
        <p:scale>
          <a:sx n="108" d="100"/>
          <a:sy n="108" d="100"/>
        </p:scale>
        <p:origin x="730"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customXml" Target="../customXml/item3.xml"/><Relationship Id="rId21" Type="http://schemas.openxmlformats.org/officeDocument/2006/relationships/font" Target="fonts/font5.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1.fntdata"/><Relationship Id="rId25" Type="http://schemas.openxmlformats.org/officeDocument/2006/relationships/font" Target="fonts/font9.fntdata"/><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8.fntdata"/><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7.fntdata"/><Relationship Id="rId28" Type="http://schemas.openxmlformats.org/officeDocument/2006/relationships/font" Target="fonts/font12.fntdata"/><Relationship Id="rId10" Type="http://schemas.openxmlformats.org/officeDocument/2006/relationships/slide" Target="slides/slide6.xml"/><Relationship Id="rId19" Type="http://schemas.openxmlformats.org/officeDocument/2006/relationships/font" Target="fonts/font3.fntdata"/><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
        <p:cNvGrpSpPr/>
        <p:nvPr/>
      </p:nvGrpSpPr>
      <p:grpSpPr>
        <a:xfrm>
          <a:off x="0" y="0"/>
          <a:ext cx="0" cy="0"/>
          <a:chOff x="0" y="0"/>
          <a:chExt cx="0" cy="0"/>
        </a:xfrm>
      </p:grpSpPr>
      <p:sp>
        <p:nvSpPr>
          <p:cNvPr id="25" name="Google Shape;2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 name="Google Shape;2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
        <p:cNvGrpSpPr/>
        <p:nvPr/>
      </p:nvGrpSpPr>
      <p:grpSpPr>
        <a:xfrm>
          <a:off x="0" y="0"/>
          <a:ext cx="0" cy="0"/>
          <a:chOff x="0" y="0"/>
          <a:chExt cx="0" cy="0"/>
        </a:xfrm>
      </p:grpSpPr>
      <p:sp>
        <p:nvSpPr>
          <p:cNvPr id="32" name="Google Shape;32;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 name="Google Shape;33;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
        <p:cNvGrpSpPr/>
        <p:nvPr/>
      </p:nvGrpSpPr>
      <p:grpSpPr>
        <a:xfrm>
          <a:off x="0" y="0"/>
          <a:ext cx="0" cy="0"/>
          <a:chOff x="0" y="0"/>
          <a:chExt cx="0" cy="0"/>
        </a:xfrm>
      </p:grpSpPr>
      <p:sp>
        <p:nvSpPr>
          <p:cNvPr id="39" name="Google Shape;3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 name="Google Shape;40;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28600" algn="l" rtl="0">
              <a:lnSpc>
                <a:spcPct val="100000"/>
              </a:lnSpc>
              <a:spcBef>
                <a:spcPts val="0"/>
              </a:spcBef>
              <a:spcAft>
                <a:spcPts val="0"/>
              </a:spcAft>
              <a:buClr>
                <a:srgbClr val="000000"/>
              </a:buClr>
              <a:buSzPts val="1100"/>
              <a:buFont typeface="Arial"/>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
        <p:cNvGrpSpPr/>
        <p:nvPr/>
      </p:nvGrpSpPr>
      <p:grpSpPr>
        <a:xfrm>
          <a:off x="0" y="0"/>
          <a:ext cx="0" cy="0"/>
          <a:chOff x="0" y="0"/>
          <a:chExt cx="0" cy="0"/>
        </a:xfrm>
      </p:grpSpPr>
      <p:sp>
        <p:nvSpPr>
          <p:cNvPr id="46" name="Google Shape;4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 name="Google Shape;47;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28600" algn="l" rtl="0">
              <a:lnSpc>
                <a:spcPct val="100000"/>
              </a:lnSpc>
              <a:spcBef>
                <a:spcPts val="0"/>
              </a:spcBef>
              <a:spcAft>
                <a:spcPts val="0"/>
              </a:spcAft>
              <a:buClr>
                <a:srgbClr val="000000"/>
              </a:buClr>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
        <p:cNvGrpSpPr/>
        <p:nvPr/>
      </p:nvGrpSpPr>
      <p:grpSpPr>
        <a:xfrm>
          <a:off x="0" y="0"/>
          <a:ext cx="0" cy="0"/>
          <a:chOff x="0" y="0"/>
          <a:chExt cx="0" cy="0"/>
        </a:xfrm>
      </p:grpSpPr>
      <p:sp>
        <p:nvSpPr>
          <p:cNvPr id="53" name="Google Shape;53;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 name="Google Shape;54;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 name="Google Shape;6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71450" marR="0" lvl="0" indent="-101600" algn="l" rtl="0">
              <a:lnSpc>
                <a:spcPct val="100000"/>
              </a:lnSpc>
              <a:spcBef>
                <a:spcPts val="0"/>
              </a:spcBef>
              <a:spcAft>
                <a:spcPts val="0"/>
              </a:spcAft>
              <a:buClr>
                <a:srgbClr val="000000"/>
              </a:buClr>
              <a:buSzPts val="1100"/>
              <a:buFont typeface="Arial"/>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8" name="Google Shape;68;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5" name="Google Shape;75;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2" name="Google Shape;82;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and body" type="tx">
  <p:cSld name="TITLE_AND_BODY">
    <p:spTree>
      <p:nvGrpSpPr>
        <p:cNvPr id="1" name="Shape 9"/>
        <p:cNvGrpSpPr/>
        <p:nvPr/>
      </p:nvGrpSpPr>
      <p:grpSpPr>
        <a:xfrm>
          <a:off x="0" y="0"/>
          <a:ext cx="0" cy="0"/>
          <a:chOff x="0" y="0"/>
          <a:chExt cx="0" cy="0"/>
        </a:xfrm>
      </p:grpSpPr>
      <p:sp>
        <p:nvSpPr>
          <p:cNvPr id="10" name="Google Shape;10;p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sz="1800">
                <a:latin typeface="Arial"/>
                <a:ea typeface="Arial"/>
                <a:cs typeface="Arial"/>
                <a:sym typeface="Aria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1" name="Google Shape;11;p2"/>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Font typeface="Nunito"/>
              <a:buChar char="●"/>
              <a:defRPr sz="1600">
                <a:solidFill>
                  <a:schemeClr val="dk1"/>
                </a:solidFill>
                <a:latin typeface="Arial"/>
                <a:ea typeface="Arial"/>
                <a:cs typeface="Arial"/>
                <a:sym typeface="Arial"/>
              </a:defRPr>
            </a:lvl1pPr>
            <a:lvl2pPr marL="914400" lvl="1" indent="-317500" algn="l">
              <a:lnSpc>
                <a:spcPct val="115000"/>
              </a:lnSpc>
              <a:spcBef>
                <a:spcPts val="1600"/>
              </a:spcBef>
              <a:spcAft>
                <a:spcPts val="0"/>
              </a:spcAft>
              <a:buSzPts val="1400"/>
              <a:buFont typeface="Nunito"/>
              <a:buChar char="○"/>
              <a:defRPr>
                <a:latin typeface="Nunito"/>
                <a:ea typeface="Nunito"/>
                <a:cs typeface="Nunito"/>
                <a:sym typeface="Nunito"/>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Font typeface="Nunito"/>
              <a:buChar char="●"/>
              <a:defRPr>
                <a:latin typeface="Nunito"/>
                <a:ea typeface="Nunito"/>
                <a:cs typeface="Nunito"/>
                <a:sym typeface="Nunito"/>
              </a:defRPr>
            </a:lvl4pPr>
            <a:lvl5pPr marL="2286000" lvl="4" indent="-317500" algn="l">
              <a:lnSpc>
                <a:spcPct val="115000"/>
              </a:lnSpc>
              <a:spcBef>
                <a:spcPts val="1600"/>
              </a:spcBef>
              <a:spcAft>
                <a:spcPts val="0"/>
              </a:spcAft>
              <a:buSzPts val="1400"/>
              <a:buFont typeface="Nunito"/>
              <a:buChar char="○"/>
              <a:defRPr>
                <a:latin typeface="Nunito"/>
                <a:ea typeface="Nunito"/>
                <a:cs typeface="Nunito"/>
                <a:sym typeface="Nunito"/>
              </a:defRPr>
            </a:lvl5pPr>
            <a:lvl6pPr marL="2743200" lvl="5" indent="-317500" algn="l">
              <a:lnSpc>
                <a:spcPct val="115000"/>
              </a:lnSpc>
              <a:spcBef>
                <a:spcPts val="1600"/>
              </a:spcBef>
              <a:spcAft>
                <a:spcPts val="0"/>
              </a:spcAft>
              <a:buSzPts val="1400"/>
              <a:buFont typeface="Nunito"/>
              <a:buChar char="■"/>
              <a:defRPr>
                <a:latin typeface="Nunito"/>
                <a:ea typeface="Nunito"/>
                <a:cs typeface="Nunito"/>
                <a:sym typeface="Nunito"/>
              </a:defRPr>
            </a:lvl6pPr>
            <a:lvl7pPr marL="3200400" lvl="6" indent="-317500" algn="l">
              <a:lnSpc>
                <a:spcPct val="115000"/>
              </a:lnSpc>
              <a:spcBef>
                <a:spcPts val="1600"/>
              </a:spcBef>
              <a:spcAft>
                <a:spcPts val="0"/>
              </a:spcAft>
              <a:buSzPts val="1400"/>
              <a:buFont typeface="Nunito"/>
              <a:buChar char="●"/>
              <a:defRPr>
                <a:latin typeface="Nunito"/>
                <a:ea typeface="Nunito"/>
                <a:cs typeface="Nunito"/>
                <a:sym typeface="Nunito"/>
              </a:defRPr>
            </a:lvl7pPr>
            <a:lvl8pPr marL="3657600" lvl="7" indent="-317500" algn="l">
              <a:lnSpc>
                <a:spcPct val="115000"/>
              </a:lnSpc>
              <a:spcBef>
                <a:spcPts val="1600"/>
              </a:spcBef>
              <a:spcAft>
                <a:spcPts val="0"/>
              </a:spcAft>
              <a:buSzPts val="1400"/>
              <a:buFont typeface="Nunito"/>
              <a:buChar char="○"/>
              <a:defRPr>
                <a:latin typeface="Nunito"/>
                <a:ea typeface="Nunito"/>
                <a:cs typeface="Nunito"/>
                <a:sym typeface="Nunito"/>
              </a:defRPr>
            </a:lvl8pPr>
            <a:lvl9pPr marL="4114800" lvl="8" indent="-317500" algn="l">
              <a:lnSpc>
                <a:spcPct val="115000"/>
              </a:lnSpc>
              <a:spcBef>
                <a:spcPts val="1600"/>
              </a:spcBef>
              <a:spcAft>
                <a:spcPts val="1600"/>
              </a:spcAft>
              <a:buSzPts val="1400"/>
              <a:buFont typeface="Nunito"/>
              <a:buChar char="■"/>
              <a:defRPr>
                <a:latin typeface="Nunito"/>
                <a:ea typeface="Nunito"/>
                <a:cs typeface="Nunito"/>
                <a:sym typeface="Nunito"/>
              </a:defRPr>
            </a:lvl9pPr>
          </a:lstStyle>
          <a:p>
            <a:endParaRPr/>
          </a:p>
        </p:txBody>
      </p:sp>
      <p:sp>
        <p:nvSpPr>
          <p:cNvPr id="12" name="Google Shape;12;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pic>
        <p:nvPicPr>
          <p:cNvPr id="13" name="Google Shape;13;p2"/>
          <p:cNvPicPr preferRelativeResize="0"/>
          <p:nvPr/>
        </p:nvPicPr>
        <p:blipFill rotWithShape="1">
          <a:blip r:embed="rId2">
            <a:alphaModFix/>
          </a:blip>
          <a:srcRect/>
          <a:stretch/>
        </p:blipFill>
        <p:spPr>
          <a:xfrm>
            <a:off x="0" y="4449300"/>
            <a:ext cx="1619337" cy="694200"/>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Title slide 3">
  <p:cSld name="TITLE_3">
    <p:spTree>
      <p:nvGrpSpPr>
        <p:cNvPr id="1" name="Shape 14"/>
        <p:cNvGrpSpPr/>
        <p:nvPr/>
      </p:nvGrpSpPr>
      <p:grpSpPr>
        <a:xfrm>
          <a:off x="0" y="0"/>
          <a:ext cx="0" cy="0"/>
          <a:chOff x="0" y="0"/>
          <a:chExt cx="0" cy="0"/>
        </a:xfrm>
      </p:grpSpPr>
      <p:sp>
        <p:nvSpPr>
          <p:cNvPr id="15" name="Google Shape;15;p3"/>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atin typeface="Arial"/>
                <a:ea typeface="Arial"/>
                <a:cs typeface="Arial"/>
                <a:sym typeface="Arial"/>
              </a:defRPr>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6" name="Google Shape;16;p3"/>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atin typeface="Arial"/>
                <a:ea typeface="Arial"/>
                <a:cs typeface="Arial"/>
                <a:sym typeface="Arial"/>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7" name="Google Shape;17;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18"/>
        <p:cNvGrpSpPr/>
        <p:nvPr/>
      </p:nvGrpSpPr>
      <p:grpSpPr>
        <a:xfrm>
          <a:off x="0" y="0"/>
          <a:ext cx="0" cy="0"/>
          <a:chOff x="0" y="0"/>
          <a:chExt cx="0" cy="0"/>
        </a:xfrm>
      </p:grpSpPr>
      <p:sp>
        <p:nvSpPr>
          <p:cNvPr id="19" name="Google Shape;19;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
        <p:nvSpPr>
          <p:cNvPr id="20" name="Google Shape;20;p4"/>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 name="Google Shape;21;p4"/>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2" name="Google Shape;22;p4"/>
          <p:cNvPicPr preferRelativeResize="0"/>
          <p:nvPr/>
        </p:nvPicPr>
        <p:blipFill rotWithShape="1">
          <a:blip r:embed="rId2">
            <a:alphaModFix/>
          </a:blip>
          <a:srcRect/>
          <a:stretch/>
        </p:blipFill>
        <p:spPr>
          <a:xfrm>
            <a:off x="4028000" y="1335094"/>
            <a:ext cx="1011651" cy="892000"/>
          </a:xfrm>
          <a:prstGeom prst="rect">
            <a:avLst/>
          </a:prstGeom>
          <a:noFill/>
          <a:ln>
            <a:noFill/>
          </a:ln>
        </p:spPr>
      </p:pic>
      <p:sp>
        <p:nvSpPr>
          <p:cNvPr id="23" name="Google Shape;23;p4"/>
          <p:cNvSpPr txBox="1">
            <a:spLocks noGrp="1"/>
          </p:cNvSpPr>
          <p:nvPr>
            <p:ph type="title"/>
          </p:nvPr>
        </p:nvSpPr>
        <p:spPr>
          <a:xfrm>
            <a:off x="311700" y="2636725"/>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Clr>
                <a:srgbClr val="FFFFFF"/>
              </a:buClr>
              <a:buSzPts val="3100"/>
              <a:buFont typeface="Nunito"/>
              <a:buNone/>
              <a:defRPr sz="3100">
                <a:solidFill>
                  <a:srgbClr val="FFFFFF"/>
                </a:solidFill>
                <a:latin typeface="Arial"/>
                <a:ea typeface="Arial"/>
                <a:cs typeface="Arial"/>
                <a:sym typeface="Arial"/>
              </a:defRPr>
            </a:lvl1pPr>
            <a:lvl2pPr lvl="1"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Nunito Sans SemiBold"/>
              <a:buChar char="●"/>
              <a:defRPr sz="1800" b="0" i="0" u="none" strike="noStrike" cap="none">
                <a:solidFill>
                  <a:schemeClr val="dk2"/>
                </a:solidFill>
                <a:latin typeface="Nunito Sans SemiBold"/>
                <a:ea typeface="Nunito Sans SemiBold"/>
                <a:cs typeface="Nunito Sans SemiBold"/>
                <a:sym typeface="Nunito Sans SemiBold"/>
              </a:defRPr>
            </a:lvl1pPr>
            <a:lvl2pPr marL="914400" marR="0" lvl="1"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4pPr>
            <a:lvl5pPr marL="2286000" marR="0" lvl="4"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5pPr>
            <a:lvl6pPr marL="2743200" marR="0" lvl="5"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6pPr>
            <a:lvl7pPr marL="3200400" marR="0" lvl="6"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7pPr>
            <a:lvl8pPr marL="3657600" marR="0" lvl="7"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8pPr>
            <a:lvl9pPr marL="4114800" marR="0" lvl="8" indent="-317500" algn="l" rtl="0">
              <a:lnSpc>
                <a:spcPct val="115000"/>
              </a:lnSpc>
              <a:spcBef>
                <a:spcPts val="1600"/>
              </a:spcBef>
              <a:spcAft>
                <a:spcPts val="160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Lst>
  <p:transition spd="slow">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ttrockstars.com/" TargetMode="External"/><Relationship Id="rId7" Type="http://schemas.openxmlformats.org/officeDocument/2006/relationships/hyperlink" Target="https://talkingtimestables.uk/y4_ks2_mtc_practice_tests_multiplication_tables_check.php" TargetMode="External"/><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hyperlink" Target="https://mathsframe.co.uk/en/resources/resource/477/Multiplication-Tables-Check" TargetMode="External"/><Relationship Id="rId5" Type="http://schemas.openxmlformats.org/officeDocument/2006/relationships/hyperlink" Target="https://www.timestables.co.uk/games/" TargetMode="External"/><Relationship Id="rId4" Type="http://schemas.openxmlformats.org/officeDocument/2006/relationships/hyperlink" Target="https://www.topmarks.co.uk/maths-games/hit-the-button"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Shape 27"/>
        <p:cNvGrpSpPr/>
        <p:nvPr/>
      </p:nvGrpSpPr>
      <p:grpSpPr>
        <a:xfrm>
          <a:off x="0" y="0"/>
          <a:ext cx="0" cy="0"/>
          <a:chOff x="0" y="0"/>
          <a:chExt cx="0" cy="0"/>
        </a:xfrm>
      </p:grpSpPr>
      <p:sp>
        <p:nvSpPr>
          <p:cNvPr id="28" name="Google Shape;28;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1</a:t>
            </a:fld>
            <a:endParaRPr/>
          </a:p>
        </p:txBody>
      </p:sp>
      <p:sp>
        <p:nvSpPr>
          <p:cNvPr id="30" name="Google Shape;30;p5"/>
          <p:cNvSpPr txBox="1"/>
          <p:nvPr/>
        </p:nvSpPr>
        <p:spPr>
          <a:xfrm>
            <a:off x="1762744" y="2571750"/>
            <a:ext cx="5320800" cy="2169794"/>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4300"/>
              <a:buFont typeface="Arial"/>
              <a:buNone/>
            </a:pPr>
            <a:r>
              <a:rPr lang="en-GB" sz="4300" b="0" i="0" u="sng" strike="noStrike" cap="none" dirty="0">
                <a:solidFill>
                  <a:srgbClr val="000000"/>
                </a:solidFill>
                <a:latin typeface="Calibri" panose="020F0502020204030204" pitchFamily="34" charset="0"/>
                <a:cs typeface="Calibri" panose="020F0502020204030204" pitchFamily="34" charset="0"/>
                <a:sym typeface="Arial"/>
              </a:rPr>
              <a:t>Year 4 Multiplication Tables Check (MTC) </a:t>
            </a:r>
            <a:r>
              <a:rPr lang="en-GB" sz="4300" b="0" i="0" u="sng" strike="noStrike" cap="none" dirty="0" smtClean="0">
                <a:solidFill>
                  <a:srgbClr val="000000"/>
                </a:solidFill>
                <a:latin typeface="Calibri" panose="020F0502020204030204" pitchFamily="34" charset="0"/>
                <a:cs typeface="Calibri" panose="020F0502020204030204" pitchFamily="34" charset="0"/>
                <a:sym typeface="Arial"/>
              </a:rPr>
              <a:t>2026</a:t>
            </a:r>
            <a:endParaRPr sz="4300" b="0" i="0" u="sng" strike="noStrike" cap="none" dirty="0">
              <a:solidFill>
                <a:srgbClr val="000000"/>
              </a:solidFill>
              <a:latin typeface="Calibri" panose="020F0502020204030204" pitchFamily="34" charset="0"/>
              <a:cs typeface="Calibri" panose="020F0502020204030204" pitchFamily="34" charset="0"/>
              <a:sym typeface="Arial"/>
            </a:endParaRPr>
          </a:p>
        </p:txBody>
      </p:sp>
      <p:pic>
        <p:nvPicPr>
          <p:cNvPr id="3" name="Picture 2" descr="Image result for dinglewell junior school">
            <a:extLst>
              <a:ext uri="{FF2B5EF4-FFF2-40B4-BE49-F238E27FC236}">
                <a16:creationId xmlns:a16="http://schemas.microsoft.com/office/drawing/2014/main" id="{15E9F6E3-4CF7-79DD-56FE-66D6A5A6A0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2930" y="301394"/>
            <a:ext cx="2360428" cy="227035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Times Tables Challenge - Quiz! - Microsoft Apps">
            <a:extLst>
              <a:ext uri="{FF2B5EF4-FFF2-40B4-BE49-F238E27FC236}">
                <a16:creationId xmlns:a16="http://schemas.microsoft.com/office/drawing/2014/main" id="{B7E5509B-6207-8302-FC0A-12DBE8B1D60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81256" y="3080169"/>
            <a:ext cx="1583048" cy="158304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907391A-B5B9-F484-1020-8C3393520A27}"/>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2</a:t>
            </a:fld>
            <a:endParaRPr lang="en-GB"/>
          </a:p>
        </p:txBody>
      </p:sp>
      <p:sp>
        <p:nvSpPr>
          <p:cNvPr id="8" name="TextBox 7">
            <a:extLst>
              <a:ext uri="{FF2B5EF4-FFF2-40B4-BE49-F238E27FC236}">
                <a16:creationId xmlns:a16="http://schemas.microsoft.com/office/drawing/2014/main" id="{65E7B82B-E2E3-0506-B34D-D4B33B48879A}"/>
              </a:ext>
            </a:extLst>
          </p:cNvPr>
          <p:cNvSpPr txBox="1"/>
          <p:nvPr/>
        </p:nvSpPr>
        <p:spPr>
          <a:xfrm>
            <a:off x="659220" y="478464"/>
            <a:ext cx="6134986" cy="3693319"/>
          </a:xfrm>
          <a:prstGeom prst="rect">
            <a:avLst/>
          </a:prstGeom>
          <a:noFill/>
        </p:spPr>
        <p:txBody>
          <a:bodyPr wrap="square">
            <a:spAutoFit/>
          </a:bodyPr>
          <a:lstStyle/>
          <a:p>
            <a:pPr algn="ctr"/>
            <a:r>
              <a:rPr lang="en-GB" sz="2400" b="1" u="sng" dirty="0">
                <a:solidFill>
                  <a:schemeClr val="tx1"/>
                </a:solidFill>
                <a:effectLst/>
                <a:latin typeface="Calibri" panose="020F0502020204030204" pitchFamily="34" charset="0"/>
                <a:cs typeface="Calibri" panose="020F0502020204030204" pitchFamily="34" charset="0"/>
              </a:rPr>
              <a:t>Aims of the Session </a:t>
            </a:r>
          </a:p>
          <a:p>
            <a:pPr lvl="1">
              <a:lnSpc>
                <a:spcPct val="150000"/>
              </a:lnSpc>
            </a:pPr>
            <a:r>
              <a:rPr lang="en-GB" sz="1800" dirty="0">
                <a:solidFill>
                  <a:schemeClr val="tx1"/>
                </a:solidFill>
                <a:effectLst/>
                <a:latin typeface="Calibri" panose="020F0502020204030204" pitchFamily="34" charset="0"/>
                <a:cs typeface="Calibri" panose="020F0502020204030204" pitchFamily="34" charset="0"/>
              </a:rPr>
              <a:t/>
            </a:r>
            <a:br>
              <a:rPr lang="en-GB" sz="1800" dirty="0">
                <a:solidFill>
                  <a:schemeClr val="tx1"/>
                </a:solidFill>
                <a:effectLst/>
                <a:latin typeface="Calibri" panose="020F0502020204030204" pitchFamily="34" charset="0"/>
                <a:cs typeface="Calibri" panose="020F0502020204030204" pitchFamily="34" charset="0"/>
              </a:rPr>
            </a:br>
            <a:r>
              <a:rPr lang="en-GB" sz="1800" dirty="0">
                <a:solidFill>
                  <a:schemeClr val="tx1"/>
                </a:solidFill>
                <a:effectLst/>
                <a:latin typeface="Calibri" panose="020F0502020204030204" pitchFamily="34" charset="0"/>
                <a:cs typeface="Calibri" panose="020F0502020204030204" pitchFamily="34" charset="0"/>
              </a:rPr>
              <a:t>By the end of this meeting, you will know: </a:t>
            </a:r>
            <a:endParaRPr lang="en-GB" sz="1800" dirty="0" smtClean="0">
              <a:solidFill>
                <a:schemeClr val="tx1"/>
              </a:solidFill>
              <a:effectLst/>
              <a:latin typeface="Calibri" panose="020F0502020204030204" pitchFamily="34" charset="0"/>
              <a:cs typeface="Calibri" panose="020F0502020204030204" pitchFamily="34" charset="0"/>
            </a:endParaRPr>
          </a:p>
          <a:p>
            <a:pPr marL="285750" lvl="1" indent="-285750">
              <a:lnSpc>
                <a:spcPct val="150000"/>
              </a:lnSpc>
              <a:buFont typeface="Wingdings" panose="05000000000000000000" pitchFamily="2" charset="2"/>
              <a:buChar char="§"/>
            </a:pPr>
            <a:r>
              <a:rPr lang="en-GB" sz="1800" dirty="0" smtClean="0">
                <a:solidFill>
                  <a:schemeClr val="tx1"/>
                </a:solidFill>
                <a:effectLst/>
                <a:latin typeface="Calibri" panose="020F0502020204030204" pitchFamily="34" charset="0"/>
                <a:cs typeface="Calibri" panose="020F0502020204030204" pitchFamily="34" charset="0"/>
              </a:rPr>
              <a:t>all </a:t>
            </a:r>
            <a:r>
              <a:rPr lang="en-GB" sz="1800" dirty="0">
                <a:solidFill>
                  <a:schemeClr val="tx1"/>
                </a:solidFill>
                <a:effectLst/>
                <a:latin typeface="Calibri" panose="020F0502020204030204" pitchFamily="34" charset="0"/>
                <a:cs typeface="Calibri" panose="020F0502020204030204" pitchFamily="34" charset="0"/>
              </a:rPr>
              <a:t>the specific details about the check </a:t>
            </a:r>
            <a:r>
              <a:rPr lang="en-GB" sz="1800" dirty="0" smtClean="0">
                <a:solidFill>
                  <a:schemeClr val="tx1"/>
                </a:solidFill>
                <a:effectLst/>
                <a:latin typeface="Calibri" panose="020F0502020204030204" pitchFamily="34" charset="0"/>
                <a:cs typeface="Calibri" panose="020F0502020204030204" pitchFamily="34" charset="0"/>
              </a:rPr>
              <a:t>itself</a:t>
            </a:r>
          </a:p>
          <a:p>
            <a:pPr marL="285750" lvl="1" indent="-285750">
              <a:lnSpc>
                <a:spcPct val="150000"/>
              </a:lnSpc>
              <a:buFont typeface="Wingdings" panose="05000000000000000000" pitchFamily="2" charset="2"/>
              <a:buChar char="§"/>
            </a:pPr>
            <a:r>
              <a:rPr lang="en-GB" sz="1800" dirty="0" smtClean="0">
                <a:solidFill>
                  <a:schemeClr val="tx1"/>
                </a:solidFill>
                <a:effectLst/>
                <a:latin typeface="Calibri" panose="020F0502020204030204" pitchFamily="34" charset="0"/>
                <a:cs typeface="Calibri" panose="020F0502020204030204" pitchFamily="34" charset="0"/>
              </a:rPr>
              <a:t>when </a:t>
            </a:r>
            <a:r>
              <a:rPr lang="en-GB" sz="1800" dirty="0">
                <a:solidFill>
                  <a:schemeClr val="tx1"/>
                </a:solidFill>
                <a:effectLst/>
                <a:latin typeface="Calibri" panose="020F0502020204030204" pitchFamily="34" charset="0"/>
                <a:cs typeface="Calibri" panose="020F0502020204030204" pitchFamily="34" charset="0"/>
              </a:rPr>
              <a:t>it will be </a:t>
            </a:r>
            <a:r>
              <a:rPr lang="en-GB" sz="1800" dirty="0" smtClean="0">
                <a:solidFill>
                  <a:schemeClr val="tx1"/>
                </a:solidFill>
                <a:effectLst/>
                <a:latin typeface="Calibri" panose="020F0502020204030204" pitchFamily="34" charset="0"/>
                <a:cs typeface="Calibri" panose="020F0502020204030204" pitchFamily="34" charset="0"/>
              </a:rPr>
              <a:t>completed</a:t>
            </a:r>
          </a:p>
          <a:p>
            <a:pPr marL="285750" lvl="1" indent="-285750">
              <a:lnSpc>
                <a:spcPct val="150000"/>
              </a:lnSpc>
              <a:buFont typeface="Wingdings" panose="05000000000000000000" pitchFamily="2" charset="2"/>
              <a:buChar char="§"/>
            </a:pPr>
            <a:r>
              <a:rPr lang="en-GB" sz="1800" dirty="0" smtClean="0">
                <a:solidFill>
                  <a:schemeClr val="tx1"/>
                </a:solidFill>
                <a:effectLst/>
                <a:latin typeface="Calibri" panose="020F0502020204030204" pitchFamily="34" charset="0"/>
                <a:cs typeface="Calibri" panose="020F0502020204030204" pitchFamily="34" charset="0"/>
              </a:rPr>
              <a:t>the </a:t>
            </a:r>
            <a:r>
              <a:rPr lang="en-GB" sz="1800" dirty="0">
                <a:solidFill>
                  <a:schemeClr val="tx1"/>
                </a:solidFill>
                <a:effectLst/>
                <a:latin typeface="Calibri" panose="020F0502020204030204" pitchFamily="34" charset="0"/>
                <a:cs typeface="Calibri" panose="020F0502020204030204" pitchFamily="34" charset="0"/>
              </a:rPr>
              <a:t>reporting </a:t>
            </a:r>
            <a:r>
              <a:rPr lang="en-GB" sz="1800" dirty="0" smtClean="0">
                <a:solidFill>
                  <a:schemeClr val="tx1"/>
                </a:solidFill>
                <a:effectLst/>
                <a:latin typeface="Calibri" panose="020F0502020204030204" pitchFamily="34" charset="0"/>
                <a:cs typeface="Calibri" panose="020F0502020204030204" pitchFamily="34" charset="0"/>
              </a:rPr>
              <a:t>arrangements</a:t>
            </a:r>
          </a:p>
          <a:p>
            <a:pPr marL="285750" lvl="1" indent="-285750">
              <a:lnSpc>
                <a:spcPct val="150000"/>
              </a:lnSpc>
              <a:buFont typeface="Wingdings" panose="05000000000000000000" pitchFamily="2" charset="2"/>
              <a:buChar char="§"/>
            </a:pPr>
            <a:r>
              <a:rPr lang="en-GB" sz="1800" dirty="0" smtClean="0">
                <a:solidFill>
                  <a:schemeClr val="tx1"/>
                </a:solidFill>
                <a:effectLst/>
                <a:latin typeface="Calibri" panose="020F0502020204030204" pitchFamily="34" charset="0"/>
                <a:cs typeface="Calibri" panose="020F0502020204030204" pitchFamily="34" charset="0"/>
              </a:rPr>
              <a:t>school </a:t>
            </a:r>
            <a:r>
              <a:rPr lang="en-GB" sz="1800" dirty="0">
                <a:solidFill>
                  <a:schemeClr val="tx1"/>
                </a:solidFill>
                <a:effectLst/>
                <a:latin typeface="Calibri" panose="020F0502020204030204" pitchFamily="34" charset="0"/>
                <a:cs typeface="Calibri" panose="020F0502020204030204" pitchFamily="34" charset="0"/>
              </a:rPr>
              <a:t>approaches to learning </a:t>
            </a:r>
            <a:r>
              <a:rPr lang="en-GB" sz="1800" dirty="0" smtClean="0">
                <a:solidFill>
                  <a:schemeClr val="tx1"/>
                </a:solidFill>
                <a:effectLst/>
                <a:latin typeface="Calibri" panose="020F0502020204030204" pitchFamily="34" charset="0"/>
                <a:cs typeface="Calibri" panose="020F0502020204030204" pitchFamily="34" charset="0"/>
              </a:rPr>
              <a:t>tables</a:t>
            </a:r>
          </a:p>
          <a:p>
            <a:pPr marL="285750" lvl="1" indent="-285750">
              <a:lnSpc>
                <a:spcPct val="150000"/>
              </a:lnSpc>
              <a:buFont typeface="Wingdings" panose="05000000000000000000" pitchFamily="2" charset="2"/>
              <a:buChar char="§"/>
            </a:pPr>
            <a:r>
              <a:rPr lang="en-GB" sz="1800" dirty="0" smtClean="0">
                <a:solidFill>
                  <a:schemeClr val="tx1"/>
                </a:solidFill>
                <a:effectLst/>
                <a:latin typeface="Calibri" panose="020F0502020204030204" pitchFamily="34" charset="0"/>
                <a:cs typeface="Calibri" panose="020F0502020204030204" pitchFamily="34" charset="0"/>
              </a:rPr>
              <a:t>how </a:t>
            </a:r>
            <a:r>
              <a:rPr lang="en-GB" sz="1800" dirty="0">
                <a:solidFill>
                  <a:schemeClr val="tx1"/>
                </a:solidFill>
                <a:effectLst/>
                <a:latin typeface="Calibri" panose="020F0502020204030204" pitchFamily="34" charset="0"/>
                <a:cs typeface="Calibri" panose="020F0502020204030204" pitchFamily="34" charset="0"/>
              </a:rPr>
              <a:t>to support at home</a:t>
            </a:r>
            <a:r>
              <a:rPr lang="en-GB" sz="1800" dirty="0">
                <a:solidFill>
                  <a:schemeClr val="tx1"/>
                </a:solidFill>
                <a:latin typeface="Calibri" panose="020F0502020204030204" pitchFamily="34" charset="0"/>
                <a:cs typeface="Calibri" panose="020F0502020204030204" pitchFamily="34" charset="0"/>
              </a:rPr>
              <a:t>.</a:t>
            </a:r>
            <a:r>
              <a:rPr lang="en-GB" dirty="0">
                <a:solidFill>
                  <a:schemeClr val="tx1"/>
                </a:solidFill>
                <a:effectLst/>
                <a:latin typeface="Calibri" panose="020F0502020204030204" pitchFamily="34" charset="0"/>
                <a:cs typeface="Calibri" panose="020F0502020204030204" pitchFamily="34" charset="0"/>
              </a:rPr>
              <a:t/>
            </a:r>
            <a:br>
              <a:rPr lang="en-GB" dirty="0">
                <a:solidFill>
                  <a:schemeClr val="tx1"/>
                </a:solidFill>
                <a:effectLst/>
                <a:latin typeface="Calibri" panose="020F0502020204030204" pitchFamily="34" charset="0"/>
                <a:cs typeface="Calibri" panose="020F0502020204030204" pitchFamily="34" charset="0"/>
              </a:rPr>
            </a:br>
            <a:endParaRPr lang="en-US" dirty="0"/>
          </a:p>
        </p:txBody>
      </p:sp>
      <p:pic>
        <p:nvPicPr>
          <p:cNvPr id="2052" name="Picture 4" descr="Times Tables Challenge - Quiz! - Microsoft Apps">
            <a:extLst>
              <a:ext uri="{FF2B5EF4-FFF2-40B4-BE49-F238E27FC236}">
                <a16:creationId xmlns:a16="http://schemas.microsoft.com/office/drawing/2014/main" id="{5530C476-0BD4-6629-1E44-32752437B7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6405" y="2830401"/>
            <a:ext cx="1583048" cy="15830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83392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Shape 34"/>
        <p:cNvGrpSpPr/>
        <p:nvPr/>
      </p:nvGrpSpPr>
      <p:grpSpPr>
        <a:xfrm>
          <a:off x="0" y="0"/>
          <a:ext cx="0" cy="0"/>
          <a:chOff x="0" y="0"/>
          <a:chExt cx="0" cy="0"/>
        </a:xfrm>
      </p:grpSpPr>
      <p:sp>
        <p:nvSpPr>
          <p:cNvPr id="35" name="Google Shape;35;p6"/>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400" dirty="0">
                <a:latin typeface="Calibri" panose="020F0502020204030204" pitchFamily="34" charset="0"/>
                <a:cs typeface="Calibri" panose="020F0502020204030204" pitchFamily="34" charset="0"/>
              </a:rPr>
              <a:t>I</a:t>
            </a:r>
            <a:r>
              <a:rPr lang="en-GB" sz="2400" b="1" u="sng" dirty="0">
                <a:latin typeface="Calibri" panose="020F0502020204030204" pitchFamily="34" charset="0"/>
                <a:cs typeface="Calibri" panose="020F0502020204030204" pitchFamily="34" charset="0"/>
              </a:rPr>
              <a:t>mportant information about multiplication tables check (MTC)</a:t>
            </a:r>
            <a:endParaRPr sz="2400" b="1" u="sng" dirty="0">
              <a:latin typeface="Calibri" panose="020F0502020204030204" pitchFamily="34" charset="0"/>
              <a:cs typeface="Calibri" panose="020F0502020204030204" pitchFamily="34" charset="0"/>
            </a:endParaRPr>
          </a:p>
        </p:txBody>
      </p:sp>
      <p:sp>
        <p:nvSpPr>
          <p:cNvPr id="36" name="Google Shape;36;p6"/>
          <p:cNvSpPr txBox="1">
            <a:spLocks noGrp="1"/>
          </p:cNvSpPr>
          <p:nvPr>
            <p:ph type="body" idx="1"/>
          </p:nvPr>
        </p:nvSpPr>
        <p:spPr>
          <a:xfrm>
            <a:off x="311700" y="739302"/>
            <a:ext cx="8520600" cy="4033589"/>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sz="1800" dirty="0">
                <a:latin typeface="Calibri" panose="020F0502020204030204" pitchFamily="34" charset="0"/>
                <a:cs typeface="Calibri" panose="020F0502020204030204" pitchFamily="34" charset="0"/>
              </a:rPr>
              <a:t>The MTC determines if Year 4 children can </a:t>
            </a:r>
            <a:r>
              <a:rPr lang="en-GB" sz="1800" dirty="0">
                <a:solidFill>
                  <a:srgbClr val="283593"/>
                </a:solidFill>
                <a:latin typeface="Calibri" panose="020F0502020204030204" pitchFamily="34" charset="0"/>
                <a:cs typeface="Calibri" panose="020F0502020204030204" pitchFamily="34" charset="0"/>
              </a:rPr>
              <a:t>fluently</a:t>
            </a:r>
            <a:r>
              <a:rPr lang="en-GB" sz="1800" dirty="0">
                <a:latin typeface="Calibri" panose="020F0502020204030204" pitchFamily="34" charset="0"/>
                <a:cs typeface="Calibri" panose="020F0502020204030204" pitchFamily="34" charset="0"/>
              </a:rPr>
              <a:t> recall their multiplication tables.</a:t>
            </a:r>
            <a:endParaRPr sz="1800" dirty="0">
              <a:latin typeface="Calibri" panose="020F0502020204030204" pitchFamily="34" charset="0"/>
              <a:cs typeface="Calibri" panose="020F0502020204030204" pitchFamily="34" charset="0"/>
            </a:endParaRPr>
          </a:p>
          <a:p>
            <a:pPr marL="457200" lvl="0" indent="-228600" algn="l" rtl="0">
              <a:lnSpc>
                <a:spcPct val="115000"/>
              </a:lnSpc>
              <a:spcBef>
                <a:spcPts val="0"/>
              </a:spcBef>
              <a:spcAft>
                <a:spcPts val="0"/>
              </a:spcAft>
              <a:buSzPts val="1800"/>
              <a:buFont typeface="Nunito"/>
              <a:buNone/>
            </a:pPr>
            <a:endParaRPr sz="1800" dirty="0">
              <a:latin typeface="Calibri" panose="020F0502020204030204" pitchFamily="34" charset="0"/>
              <a:cs typeface="Calibri" panose="020F0502020204030204" pitchFamily="34" charset="0"/>
            </a:endParaRPr>
          </a:p>
          <a:p>
            <a:pPr marL="457200" lvl="0" indent="-342900" algn="l" rtl="0">
              <a:lnSpc>
                <a:spcPct val="115000"/>
              </a:lnSpc>
              <a:spcBef>
                <a:spcPts val="0"/>
              </a:spcBef>
              <a:spcAft>
                <a:spcPts val="0"/>
              </a:spcAft>
              <a:buSzPts val="1800"/>
              <a:buFont typeface="Nunito"/>
              <a:buChar char="●"/>
            </a:pPr>
            <a:r>
              <a:rPr lang="en-GB" sz="1800" dirty="0">
                <a:solidFill>
                  <a:srgbClr val="000000"/>
                </a:solidFill>
                <a:latin typeface="Calibri" panose="020F0502020204030204" pitchFamily="34" charset="0"/>
                <a:cs typeface="Calibri" panose="020F0502020204030204" pitchFamily="34" charset="0"/>
              </a:rPr>
              <a:t>They are designed to help schools identify which children require more support to learn their times tables. </a:t>
            </a:r>
            <a:endParaRPr sz="1800" dirty="0">
              <a:latin typeface="Calibri" panose="020F0502020204030204" pitchFamily="34" charset="0"/>
              <a:cs typeface="Calibri" panose="020F0502020204030204" pitchFamily="34" charset="0"/>
            </a:endParaRPr>
          </a:p>
          <a:p>
            <a:pPr marL="457200" lvl="0" indent="-228600" algn="l" rtl="0">
              <a:lnSpc>
                <a:spcPct val="115000"/>
              </a:lnSpc>
              <a:spcBef>
                <a:spcPts val="0"/>
              </a:spcBef>
              <a:spcAft>
                <a:spcPts val="0"/>
              </a:spcAft>
              <a:buSzPts val="1800"/>
              <a:buFont typeface="Nunito"/>
              <a:buNone/>
            </a:pPr>
            <a:endParaRPr sz="1800" dirty="0">
              <a:solidFill>
                <a:srgbClr val="000000"/>
              </a:solidFill>
              <a:latin typeface="Calibri" panose="020F0502020204030204" pitchFamily="34" charset="0"/>
              <a:cs typeface="Calibri" panose="020F0502020204030204" pitchFamily="34" charset="0"/>
            </a:endParaRPr>
          </a:p>
          <a:p>
            <a:pPr marL="457200" lvl="0" indent="-342900" algn="l" rtl="0">
              <a:lnSpc>
                <a:spcPct val="115000"/>
              </a:lnSpc>
              <a:spcBef>
                <a:spcPts val="0"/>
              </a:spcBef>
              <a:spcAft>
                <a:spcPts val="0"/>
              </a:spcAft>
              <a:buSzPts val="1800"/>
              <a:buFont typeface="Nunito"/>
              <a:buChar char="●"/>
            </a:pPr>
            <a:r>
              <a:rPr lang="en-GB" sz="1800" dirty="0">
                <a:solidFill>
                  <a:srgbClr val="000000"/>
                </a:solidFill>
                <a:latin typeface="Calibri" panose="020F0502020204030204" pitchFamily="34" charset="0"/>
                <a:cs typeface="Calibri" panose="020F0502020204030204" pitchFamily="34" charset="0"/>
              </a:rPr>
              <a:t>There is no ‘pass’ rate or threshold which means that, unlike the Phonics Screening Check taken in the infants, children will not be expected to re-sit the check. </a:t>
            </a:r>
            <a:endParaRPr sz="1800" dirty="0">
              <a:latin typeface="Calibri" panose="020F0502020204030204" pitchFamily="34" charset="0"/>
              <a:cs typeface="Calibri" panose="020F0502020204030204" pitchFamily="34" charset="0"/>
            </a:endParaRPr>
          </a:p>
          <a:p>
            <a:pPr marL="457200" lvl="0" indent="-228600" algn="l" rtl="0">
              <a:lnSpc>
                <a:spcPct val="115000"/>
              </a:lnSpc>
              <a:spcBef>
                <a:spcPts val="0"/>
              </a:spcBef>
              <a:spcAft>
                <a:spcPts val="0"/>
              </a:spcAft>
              <a:buSzPts val="1800"/>
              <a:buFont typeface="Nunito"/>
              <a:buNone/>
            </a:pPr>
            <a:endParaRPr dirty="0">
              <a:solidFill>
                <a:srgbClr val="000000"/>
              </a:solidFill>
            </a:endParaRPr>
          </a:p>
          <a:p>
            <a:pPr marL="0" lvl="0" indent="0" algn="l" rtl="0">
              <a:lnSpc>
                <a:spcPct val="115000"/>
              </a:lnSpc>
              <a:spcBef>
                <a:spcPts val="0"/>
              </a:spcBef>
              <a:spcAft>
                <a:spcPts val="0"/>
              </a:spcAft>
              <a:buSzPts val="1800"/>
              <a:buNone/>
            </a:pPr>
            <a:endParaRPr dirty="0"/>
          </a:p>
        </p:txBody>
      </p:sp>
      <p:sp>
        <p:nvSpPr>
          <p:cNvPr id="37" name="Google Shape;37;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a:t>
            </a:fld>
            <a:endParaRPr/>
          </a:p>
        </p:txBody>
      </p:sp>
      <p:pic>
        <p:nvPicPr>
          <p:cNvPr id="1026" name="Picture 2">
            <a:extLst>
              <a:ext uri="{FF2B5EF4-FFF2-40B4-BE49-F238E27FC236}">
                <a16:creationId xmlns:a16="http://schemas.microsoft.com/office/drawing/2014/main" id="{5994E8AC-9C1C-836C-FE79-D6C0F9B3145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5348" y="3240817"/>
            <a:ext cx="3200400" cy="1422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xEl>
                                              <p:pRg st="0" end="0"/>
                                            </p:txEl>
                                          </p:spTgt>
                                        </p:tgtEl>
                                        <p:attrNameLst>
                                          <p:attrName>style.visibility</p:attrName>
                                        </p:attrNameLst>
                                      </p:cBhvr>
                                      <p:to>
                                        <p:strVal val="visible"/>
                                      </p:to>
                                    </p:set>
                                    <p:animEffect transition="in" filter="fade">
                                      <p:cBhvr>
                                        <p:cTn id="7" dur="500"/>
                                        <p:tgtEl>
                                          <p:spTgt spid="3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6">
                                            <p:txEl>
                                              <p:pRg st="2" end="2"/>
                                            </p:txEl>
                                          </p:spTgt>
                                        </p:tgtEl>
                                        <p:attrNameLst>
                                          <p:attrName>style.visibility</p:attrName>
                                        </p:attrNameLst>
                                      </p:cBhvr>
                                      <p:to>
                                        <p:strVal val="visible"/>
                                      </p:to>
                                    </p:set>
                                    <p:animEffect transition="in" filter="fade">
                                      <p:cBhvr>
                                        <p:cTn id="12" dur="500"/>
                                        <p:tgtEl>
                                          <p:spTgt spid="3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6">
                                            <p:txEl>
                                              <p:pRg st="4" end="4"/>
                                            </p:txEl>
                                          </p:spTgt>
                                        </p:tgtEl>
                                        <p:attrNameLst>
                                          <p:attrName>style.visibility</p:attrName>
                                        </p:attrNameLst>
                                      </p:cBhvr>
                                      <p:to>
                                        <p:strVal val="visible"/>
                                      </p:to>
                                    </p:set>
                                    <p:animEffect transition="in" filter="fade">
                                      <p:cBhvr>
                                        <p:cTn id="17" dur="500"/>
                                        <p:tgtEl>
                                          <p:spTgt spid="3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Shape 41"/>
        <p:cNvGrpSpPr/>
        <p:nvPr/>
      </p:nvGrpSpPr>
      <p:grpSpPr>
        <a:xfrm>
          <a:off x="0" y="0"/>
          <a:ext cx="0" cy="0"/>
          <a:chOff x="0" y="0"/>
          <a:chExt cx="0" cy="0"/>
        </a:xfrm>
      </p:grpSpPr>
      <p:sp>
        <p:nvSpPr>
          <p:cNvPr id="42" name="Google Shape;42;p7"/>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400" b="1" u="sng" dirty="0">
                <a:latin typeface="Calibri" panose="020F0502020204030204" pitchFamily="34" charset="0"/>
                <a:cs typeface="Calibri" panose="020F0502020204030204" pitchFamily="34" charset="0"/>
              </a:rPr>
              <a:t>When the check will take place</a:t>
            </a:r>
            <a:endParaRPr sz="2400" b="1" u="sng" dirty="0">
              <a:latin typeface="Calibri" panose="020F0502020204030204" pitchFamily="34" charset="0"/>
              <a:cs typeface="Calibri" panose="020F0502020204030204" pitchFamily="34" charset="0"/>
            </a:endParaRPr>
          </a:p>
        </p:txBody>
      </p:sp>
      <p:sp>
        <p:nvSpPr>
          <p:cNvPr id="43" name="Google Shape;43;p7"/>
          <p:cNvSpPr txBox="1">
            <a:spLocks noGrp="1"/>
          </p:cNvSpPr>
          <p:nvPr>
            <p:ph type="body" idx="1"/>
          </p:nvPr>
        </p:nvSpPr>
        <p:spPr>
          <a:xfrm>
            <a:off x="311700" y="642026"/>
            <a:ext cx="8520600" cy="4294224"/>
          </a:xfrm>
          <a:prstGeom prst="rect">
            <a:avLst/>
          </a:prstGeom>
          <a:noFill/>
          <a:ln>
            <a:noFill/>
          </a:ln>
        </p:spPr>
        <p:txBody>
          <a:bodyPr spcFirstLastPara="1" wrap="square" lIns="91425" tIns="91425" rIns="91425" bIns="91425" anchor="t" anchorCtr="0">
            <a:noAutofit/>
          </a:bodyPr>
          <a:lstStyle/>
          <a:p>
            <a:r>
              <a:rPr lang="en-GB" dirty="0"/>
              <a:t>In </a:t>
            </a:r>
            <a:r>
              <a:rPr lang="en-GB" dirty="0" smtClean="0"/>
              <a:t>2026, </a:t>
            </a:r>
            <a:r>
              <a:rPr lang="en-GB" dirty="0"/>
              <a:t>schools must administer the MTC to all eligible year 4 pupils between Monday </a:t>
            </a:r>
            <a:r>
              <a:rPr lang="en-GB" dirty="0" smtClean="0"/>
              <a:t>1</a:t>
            </a:r>
            <a:r>
              <a:rPr lang="en-GB" baseline="30000" dirty="0" smtClean="0"/>
              <a:t>st</a:t>
            </a:r>
            <a:r>
              <a:rPr lang="en-GB" dirty="0" smtClean="0"/>
              <a:t>  </a:t>
            </a:r>
            <a:r>
              <a:rPr lang="en-GB" dirty="0"/>
              <a:t>June and Friday </a:t>
            </a:r>
            <a:r>
              <a:rPr lang="en-GB" dirty="0" smtClean="0"/>
              <a:t>12</a:t>
            </a:r>
            <a:r>
              <a:rPr lang="en-GB" baseline="30000" dirty="0" smtClean="0"/>
              <a:t>th</a:t>
            </a:r>
            <a:r>
              <a:rPr lang="en-GB" dirty="0" smtClean="0"/>
              <a:t> </a:t>
            </a:r>
            <a:r>
              <a:rPr lang="en-GB" dirty="0"/>
              <a:t>June.</a:t>
            </a:r>
          </a:p>
          <a:p>
            <a:endParaRPr lang="en-GB" sz="800" dirty="0"/>
          </a:p>
          <a:p>
            <a:r>
              <a:rPr lang="en-GB" dirty="0"/>
              <a:t>Schools can use the following week, Monday </a:t>
            </a:r>
            <a:r>
              <a:rPr lang="en-GB" dirty="0" smtClean="0"/>
              <a:t>15</a:t>
            </a:r>
            <a:r>
              <a:rPr lang="en-GB" baseline="30000" dirty="0" smtClean="0"/>
              <a:t>th</a:t>
            </a:r>
            <a:r>
              <a:rPr lang="en-GB" dirty="0" smtClean="0"/>
              <a:t> </a:t>
            </a:r>
            <a:r>
              <a:rPr lang="en-GB" dirty="0"/>
              <a:t>June to Friday </a:t>
            </a:r>
            <a:r>
              <a:rPr lang="en-GB" dirty="0" smtClean="0"/>
              <a:t>19</a:t>
            </a:r>
            <a:r>
              <a:rPr lang="en-GB" baseline="30000" dirty="0" smtClean="0"/>
              <a:t>th</a:t>
            </a:r>
            <a:r>
              <a:rPr lang="en-GB" dirty="0" smtClean="0"/>
              <a:t> </a:t>
            </a:r>
            <a:r>
              <a:rPr lang="en-GB" dirty="0"/>
              <a:t>June, to administer the check to any pupils who were absent during the first 2 weeks or in case of any delays to the administration of the check due to technical difficulties.</a:t>
            </a:r>
          </a:p>
          <a:p>
            <a:endParaRPr sz="800" dirty="0"/>
          </a:p>
          <a:p>
            <a:pPr marL="457200" lvl="0" indent="-342900" algn="l" rtl="0">
              <a:lnSpc>
                <a:spcPct val="115000"/>
              </a:lnSpc>
              <a:spcBef>
                <a:spcPts val="0"/>
              </a:spcBef>
              <a:spcAft>
                <a:spcPts val="0"/>
              </a:spcAft>
              <a:buSzPts val="1800"/>
              <a:buFont typeface="Nunito"/>
              <a:buChar char="●"/>
            </a:pPr>
            <a:r>
              <a:rPr lang="en-GB" dirty="0"/>
              <a:t>There is </a:t>
            </a:r>
            <a:r>
              <a:rPr lang="en-GB" dirty="0">
                <a:solidFill>
                  <a:srgbClr val="283593"/>
                </a:solidFill>
              </a:rPr>
              <a:t>no set day </a:t>
            </a:r>
            <a:r>
              <a:rPr lang="en-GB" dirty="0"/>
              <a:t>to administer the check and children are not expected to take the check at the same time. </a:t>
            </a:r>
            <a:endParaRPr dirty="0"/>
          </a:p>
          <a:p>
            <a:pPr marL="457200" lvl="0" indent="-228600" algn="l" rtl="0">
              <a:lnSpc>
                <a:spcPct val="115000"/>
              </a:lnSpc>
              <a:spcBef>
                <a:spcPts val="0"/>
              </a:spcBef>
              <a:spcAft>
                <a:spcPts val="0"/>
              </a:spcAft>
              <a:buSzPts val="1800"/>
              <a:buFont typeface="Nunito"/>
              <a:buNone/>
            </a:pPr>
            <a:endParaRPr sz="800" dirty="0"/>
          </a:p>
          <a:p>
            <a:pPr marL="457200" lvl="0" indent="-342900" algn="l" rtl="0">
              <a:lnSpc>
                <a:spcPct val="115000"/>
              </a:lnSpc>
              <a:spcBef>
                <a:spcPts val="0"/>
              </a:spcBef>
              <a:spcAft>
                <a:spcPts val="0"/>
              </a:spcAft>
              <a:buSzPts val="1800"/>
              <a:buChar char="•"/>
            </a:pPr>
            <a:r>
              <a:rPr lang="en-GB" dirty="0"/>
              <a:t>All eligible Year 4 children in England will be required to take the check. </a:t>
            </a:r>
            <a:endParaRPr dirty="0"/>
          </a:p>
          <a:p>
            <a:pPr marL="457200" lvl="0" indent="0" algn="l" rtl="0">
              <a:lnSpc>
                <a:spcPct val="115000"/>
              </a:lnSpc>
              <a:spcBef>
                <a:spcPts val="0"/>
              </a:spcBef>
              <a:spcAft>
                <a:spcPts val="0"/>
              </a:spcAft>
              <a:buNone/>
            </a:pPr>
            <a:endParaRPr sz="800" dirty="0"/>
          </a:p>
          <a:p>
            <a:pPr marL="457200" lvl="0" indent="-342900" algn="l" rtl="0">
              <a:lnSpc>
                <a:spcPct val="115000"/>
              </a:lnSpc>
              <a:spcBef>
                <a:spcPts val="0"/>
              </a:spcBef>
              <a:spcAft>
                <a:spcPts val="0"/>
              </a:spcAft>
              <a:buSzPts val="1800"/>
              <a:buChar char="•"/>
            </a:pPr>
            <a:r>
              <a:rPr lang="en-GB" dirty="0"/>
              <a:t>There is a ‘Try it out’ area, provided by the DfE, which will take place in school.</a:t>
            </a:r>
            <a:endParaRPr dirty="0"/>
          </a:p>
          <a:p>
            <a:pPr marL="0" lvl="0" indent="0" algn="l" rtl="0">
              <a:lnSpc>
                <a:spcPct val="115000"/>
              </a:lnSpc>
              <a:spcBef>
                <a:spcPts val="0"/>
              </a:spcBef>
              <a:spcAft>
                <a:spcPts val="0"/>
              </a:spcAft>
              <a:buSzPts val="1800"/>
              <a:buNone/>
            </a:pPr>
            <a:endParaRPr sz="800" dirty="0"/>
          </a:p>
          <a:p>
            <a:pPr marL="457200" lvl="0" indent="-342900" algn="l" rtl="0">
              <a:lnSpc>
                <a:spcPct val="115000"/>
              </a:lnSpc>
              <a:spcBef>
                <a:spcPts val="0"/>
              </a:spcBef>
              <a:spcAft>
                <a:spcPts val="0"/>
              </a:spcAft>
              <a:buSzPts val="1800"/>
              <a:buChar char="●"/>
            </a:pPr>
            <a:r>
              <a:rPr lang="en-GB" dirty="0"/>
              <a:t>We are also taking part in the Officially Unofficial MTC on TT Rockstars, which will take place on in Spring Term 1 and Summer 1 (these will be using the Soundcheck game that the children are very familiar with.)</a:t>
            </a:r>
            <a:endParaRPr dirty="0"/>
          </a:p>
        </p:txBody>
      </p:sp>
      <p:sp>
        <p:nvSpPr>
          <p:cNvPr id="44" name="Google Shape;44;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Shape 48"/>
        <p:cNvGrpSpPr/>
        <p:nvPr/>
      </p:nvGrpSpPr>
      <p:grpSpPr>
        <a:xfrm>
          <a:off x="0" y="0"/>
          <a:ext cx="0" cy="0"/>
          <a:chOff x="0" y="0"/>
          <a:chExt cx="0" cy="0"/>
        </a:xfrm>
      </p:grpSpPr>
      <p:sp>
        <p:nvSpPr>
          <p:cNvPr id="49" name="Google Shape;49;p8"/>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400" b="1" u="sng" dirty="0">
                <a:latin typeface="Calibri" panose="020F0502020204030204" pitchFamily="34" charset="0"/>
                <a:cs typeface="Calibri" panose="020F0502020204030204" pitchFamily="34" charset="0"/>
              </a:rPr>
              <a:t>How the check is carried out</a:t>
            </a:r>
            <a:endParaRPr sz="2400" b="1" u="sng" dirty="0">
              <a:latin typeface="Calibri" panose="020F0502020204030204" pitchFamily="34" charset="0"/>
              <a:cs typeface="Calibri" panose="020F0502020204030204" pitchFamily="34" charset="0"/>
            </a:endParaRPr>
          </a:p>
        </p:txBody>
      </p:sp>
      <p:sp>
        <p:nvSpPr>
          <p:cNvPr id="50" name="Google Shape;50;p8"/>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sz="1800" dirty="0">
                <a:latin typeface="Calibri" panose="020F0502020204030204" pitchFamily="34" charset="0"/>
                <a:cs typeface="Calibri" panose="020F0502020204030204" pitchFamily="34" charset="0"/>
              </a:rPr>
              <a:t>The check will be </a:t>
            </a:r>
            <a:r>
              <a:rPr lang="en-GB" sz="1800" dirty="0">
                <a:solidFill>
                  <a:srgbClr val="283593"/>
                </a:solidFill>
                <a:latin typeface="Calibri" panose="020F0502020204030204" pitchFamily="34" charset="0"/>
                <a:cs typeface="Calibri" panose="020F0502020204030204" pitchFamily="34" charset="0"/>
              </a:rPr>
              <a:t>fully digital.</a:t>
            </a:r>
            <a:endParaRPr sz="1800" dirty="0">
              <a:latin typeface="Calibri" panose="020F0502020204030204" pitchFamily="34" charset="0"/>
              <a:cs typeface="Calibri" panose="020F0502020204030204" pitchFamily="34" charset="0"/>
            </a:endParaRPr>
          </a:p>
          <a:p>
            <a:pPr marL="457200" lvl="0" indent="-228600" algn="l" rtl="0">
              <a:lnSpc>
                <a:spcPct val="115000"/>
              </a:lnSpc>
              <a:spcBef>
                <a:spcPts val="0"/>
              </a:spcBef>
              <a:spcAft>
                <a:spcPts val="0"/>
              </a:spcAft>
              <a:buSzPts val="1800"/>
              <a:buFont typeface="Nunito"/>
              <a:buNone/>
            </a:pPr>
            <a:endParaRPr sz="1000" dirty="0">
              <a:latin typeface="Calibri" panose="020F0502020204030204" pitchFamily="34" charset="0"/>
              <a:cs typeface="Calibri" panose="020F0502020204030204" pitchFamily="34" charset="0"/>
            </a:endParaRPr>
          </a:p>
          <a:p>
            <a:pPr marL="457200" lvl="0" indent="-342900" algn="l" rtl="0">
              <a:lnSpc>
                <a:spcPct val="115000"/>
              </a:lnSpc>
              <a:spcBef>
                <a:spcPts val="0"/>
              </a:spcBef>
              <a:spcAft>
                <a:spcPts val="0"/>
              </a:spcAft>
              <a:buSzPts val="1800"/>
              <a:buFont typeface="Nunito"/>
              <a:buChar char="●"/>
            </a:pPr>
            <a:r>
              <a:rPr lang="en-GB" sz="1800" dirty="0">
                <a:latin typeface="Calibri" panose="020F0502020204030204" pitchFamily="34" charset="0"/>
                <a:cs typeface="Calibri" panose="020F0502020204030204" pitchFamily="34" charset="0"/>
              </a:rPr>
              <a:t>Answers will be entered using an on-screen number pad.</a:t>
            </a:r>
            <a:endParaRPr sz="1800" dirty="0">
              <a:latin typeface="Calibri" panose="020F0502020204030204" pitchFamily="34" charset="0"/>
              <a:cs typeface="Calibri" panose="020F0502020204030204" pitchFamily="34" charset="0"/>
            </a:endParaRPr>
          </a:p>
          <a:p>
            <a:pPr marL="457200" lvl="0" indent="-228600" algn="l" rtl="0">
              <a:lnSpc>
                <a:spcPct val="115000"/>
              </a:lnSpc>
              <a:spcBef>
                <a:spcPts val="0"/>
              </a:spcBef>
              <a:spcAft>
                <a:spcPts val="0"/>
              </a:spcAft>
              <a:buSzPts val="1800"/>
              <a:buFont typeface="Nunito"/>
              <a:buNone/>
            </a:pPr>
            <a:endParaRPr sz="1000" dirty="0">
              <a:latin typeface="Calibri" panose="020F0502020204030204" pitchFamily="34" charset="0"/>
              <a:cs typeface="Calibri" panose="020F0502020204030204" pitchFamily="34" charset="0"/>
            </a:endParaRPr>
          </a:p>
          <a:p>
            <a:pPr marL="457200" lvl="0" indent="-342900" algn="l" rtl="0">
              <a:lnSpc>
                <a:spcPct val="115000"/>
              </a:lnSpc>
              <a:spcBef>
                <a:spcPts val="0"/>
              </a:spcBef>
              <a:spcAft>
                <a:spcPts val="0"/>
              </a:spcAft>
              <a:buSzPts val="1800"/>
              <a:buFont typeface="Nunito"/>
              <a:buChar char="●"/>
            </a:pPr>
            <a:r>
              <a:rPr lang="en-GB" sz="1800" dirty="0">
                <a:latin typeface="Calibri" panose="020F0502020204030204" pitchFamily="34" charset="0"/>
                <a:cs typeface="Calibri" panose="020F0502020204030204" pitchFamily="34" charset="0"/>
              </a:rPr>
              <a:t>Usually, the check will take less than </a:t>
            </a:r>
            <a:r>
              <a:rPr lang="en-GB" sz="1800" dirty="0">
                <a:solidFill>
                  <a:srgbClr val="283593"/>
                </a:solidFill>
                <a:latin typeface="Calibri" panose="020F0502020204030204" pitchFamily="34" charset="0"/>
                <a:cs typeface="Calibri" panose="020F0502020204030204" pitchFamily="34" charset="0"/>
              </a:rPr>
              <a:t>5 minutes </a:t>
            </a:r>
            <a:r>
              <a:rPr lang="en-GB" sz="1800" dirty="0">
                <a:latin typeface="Calibri" panose="020F0502020204030204" pitchFamily="34" charset="0"/>
                <a:cs typeface="Calibri" panose="020F0502020204030204" pitchFamily="34" charset="0"/>
              </a:rPr>
              <a:t>for each child. </a:t>
            </a:r>
            <a:endParaRPr sz="1800" dirty="0">
              <a:latin typeface="Calibri" panose="020F0502020204030204" pitchFamily="34" charset="0"/>
              <a:cs typeface="Calibri" panose="020F0502020204030204" pitchFamily="34" charset="0"/>
            </a:endParaRPr>
          </a:p>
          <a:p>
            <a:pPr marL="457200" lvl="0" indent="-228600" algn="l" rtl="0">
              <a:lnSpc>
                <a:spcPct val="115000"/>
              </a:lnSpc>
              <a:spcBef>
                <a:spcPts val="0"/>
              </a:spcBef>
              <a:spcAft>
                <a:spcPts val="0"/>
              </a:spcAft>
              <a:buSzPts val="1800"/>
              <a:buFont typeface="Nunito"/>
              <a:buNone/>
            </a:pPr>
            <a:endParaRPr sz="1000" dirty="0">
              <a:latin typeface="Calibri" panose="020F0502020204030204" pitchFamily="34" charset="0"/>
              <a:cs typeface="Calibri" panose="020F0502020204030204" pitchFamily="34" charset="0"/>
            </a:endParaRPr>
          </a:p>
          <a:p>
            <a:pPr marL="457200" lvl="0" indent="-342900" algn="l" rtl="0">
              <a:lnSpc>
                <a:spcPct val="115000"/>
              </a:lnSpc>
              <a:spcBef>
                <a:spcPts val="0"/>
              </a:spcBef>
              <a:spcAft>
                <a:spcPts val="0"/>
              </a:spcAft>
              <a:buSzPts val="1800"/>
              <a:buFont typeface="Nunito"/>
              <a:buChar char="●"/>
            </a:pPr>
            <a:r>
              <a:rPr lang="en-GB" sz="1800" dirty="0">
                <a:latin typeface="Calibri" panose="020F0502020204030204" pitchFamily="34" charset="0"/>
                <a:cs typeface="Calibri" panose="020F0502020204030204" pitchFamily="34" charset="0"/>
              </a:rPr>
              <a:t>The children will have </a:t>
            </a:r>
            <a:r>
              <a:rPr lang="en-GB" sz="1800" dirty="0">
                <a:solidFill>
                  <a:srgbClr val="283593"/>
                </a:solidFill>
                <a:latin typeface="Calibri" panose="020F0502020204030204" pitchFamily="34" charset="0"/>
                <a:cs typeface="Calibri" panose="020F0502020204030204" pitchFamily="34" charset="0"/>
              </a:rPr>
              <a:t>6 seconds </a:t>
            </a:r>
            <a:r>
              <a:rPr lang="en-GB" sz="1800" dirty="0">
                <a:latin typeface="Calibri" panose="020F0502020204030204" pitchFamily="34" charset="0"/>
                <a:cs typeface="Calibri" panose="020F0502020204030204" pitchFamily="34" charset="0"/>
              </a:rPr>
              <a:t>from the time the question appears to input their answer. (6 seconds per answer means that children must be able to read, recall and enter their response within that time.  Whatever is written in the answer box at the end of 6 seconds will be counted as the answer.)</a:t>
            </a:r>
            <a:endParaRPr sz="1800" dirty="0">
              <a:latin typeface="Calibri" panose="020F0502020204030204" pitchFamily="34" charset="0"/>
              <a:cs typeface="Calibri" panose="020F0502020204030204" pitchFamily="34" charset="0"/>
            </a:endParaRPr>
          </a:p>
          <a:p>
            <a:pPr marL="457200" lvl="0" indent="0" algn="l" rtl="0">
              <a:lnSpc>
                <a:spcPct val="115000"/>
              </a:lnSpc>
              <a:spcBef>
                <a:spcPts val="0"/>
              </a:spcBef>
              <a:spcAft>
                <a:spcPts val="0"/>
              </a:spcAft>
              <a:buSzPts val="1800"/>
              <a:buNone/>
            </a:pPr>
            <a:r>
              <a:rPr lang="en-GB" sz="1000" dirty="0">
                <a:latin typeface="Calibri" panose="020F0502020204030204" pitchFamily="34" charset="0"/>
                <a:cs typeface="Calibri" panose="020F0502020204030204" pitchFamily="34" charset="0"/>
              </a:rPr>
              <a:t> </a:t>
            </a:r>
            <a:endParaRPr sz="1000" dirty="0">
              <a:latin typeface="Calibri" panose="020F0502020204030204" pitchFamily="34" charset="0"/>
              <a:cs typeface="Calibri" panose="020F0502020204030204" pitchFamily="34" charset="0"/>
            </a:endParaRPr>
          </a:p>
          <a:p>
            <a:pPr marL="457200" lvl="0" indent="-342900" algn="l" rtl="0">
              <a:lnSpc>
                <a:spcPct val="115000"/>
              </a:lnSpc>
              <a:spcBef>
                <a:spcPts val="0"/>
              </a:spcBef>
              <a:spcAft>
                <a:spcPts val="0"/>
              </a:spcAft>
              <a:buSzPts val="1800"/>
              <a:buFont typeface="Nunito"/>
              <a:buChar char="●"/>
            </a:pPr>
            <a:r>
              <a:rPr lang="en-GB" sz="1800" dirty="0">
                <a:latin typeface="Calibri" panose="020F0502020204030204" pitchFamily="34" charset="0"/>
                <a:cs typeface="Calibri" panose="020F0502020204030204" pitchFamily="34" charset="0"/>
              </a:rPr>
              <a:t>There will be a total of </a:t>
            </a:r>
            <a:r>
              <a:rPr lang="en-GB" sz="1800" dirty="0">
                <a:solidFill>
                  <a:srgbClr val="283593"/>
                </a:solidFill>
                <a:latin typeface="Calibri" panose="020F0502020204030204" pitchFamily="34" charset="0"/>
                <a:cs typeface="Calibri" panose="020F0502020204030204" pitchFamily="34" charset="0"/>
              </a:rPr>
              <a:t>25 questions </a:t>
            </a:r>
            <a:r>
              <a:rPr lang="en-GB" sz="1800" dirty="0">
                <a:latin typeface="Calibri" panose="020F0502020204030204" pitchFamily="34" charset="0"/>
                <a:cs typeface="Calibri" panose="020F0502020204030204" pitchFamily="34" charset="0"/>
              </a:rPr>
              <a:t>with a </a:t>
            </a:r>
            <a:r>
              <a:rPr lang="en-GB" sz="1800" dirty="0">
                <a:solidFill>
                  <a:srgbClr val="283593"/>
                </a:solidFill>
                <a:latin typeface="Calibri" panose="020F0502020204030204" pitchFamily="34" charset="0"/>
                <a:cs typeface="Calibri" panose="020F0502020204030204" pitchFamily="34" charset="0"/>
              </a:rPr>
              <a:t>3 second pause </a:t>
            </a:r>
            <a:r>
              <a:rPr lang="en-GB" sz="1800" dirty="0">
                <a:latin typeface="Calibri" panose="020F0502020204030204" pitchFamily="34" charset="0"/>
                <a:cs typeface="Calibri" panose="020F0502020204030204" pitchFamily="34" charset="0"/>
              </a:rPr>
              <a:t>in-between questions. </a:t>
            </a:r>
            <a:endParaRPr sz="1800" dirty="0">
              <a:latin typeface="Calibri" panose="020F0502020204030204" pitchFamily="34" charset="0"/>
              <a:cs typeface="Calibri" panose="020F0502020204030204" pitchFamily="34" charset="0"/>
            </a:endParaRPr>
          </a:p>
          <a:p>
            <a:pPr marL="457200" lvl="0" indent="-228600" algn="l" rtl="0">
              <a:lnSpc>
                <a:spcPct val="115000"/>
              </a:lnSpc>
              <a:spcBef>
                <a:spcPts val="0"/>
              </a:spcBef>
              <a:spcAft>
                <a:spcPts val="0"/>
              </a:spcAft>
              <a:buSzPts val="1800"/>
              <a:buFont typeface="Nunito"/>
              <a:buNone/>
            </a:pPr>
            <a:endParaRPr sz="1000" dirty="0">
              <a:latin typeface="Calibri" panose="020F0502020204030204" pitchFamily="34" charset="0"/>
              <a:cs typeface="Calibri" panose="020F0502020204030204" pitchFamily="34" charset="0"/>
            </a:endParaRPr>
          </a:p>
          <a:p>
            <a:pPr marL="457200" lvl="0" indent="-342900" algn="l" rtl="0">
              <a:lnSpc>
                <a:spcPct val="115000"/>
              </a:lnSpc>
              <a:spcBef>
                <a:spcPts val="0"/>
              </a:spcBef>
              <a:spcAft>
                <a:spcPts val="0"/>
              </a:spcAft>
              <a:buSzPts val="1800"/>
              <a:buFont typeface="Nunito"/>
              <a:buChar char="●"/>
            </a:pPr>
            <a:r>
              <a:rPr lang="en-GB" sz="1800" dirty="0">
                <a:latin typeface="Calibri" panose="020F0502020204030204" pitchFamily="34" charset="0"/>
                <a:cs typeface="Calibri" panose="020F0502020204030204" pitchFamily="34" charset="0"/>
              </a:rPr>
              <a:t>There will be </a:t>
            </a:r>
            <a:r>
              <a:rPr lang="en-GB" sz="1800" dirty="0">
                <a:solidFill>
                  <a:srgbClr val="283593"/>
                </a:solidFill>
                <a:latin typeface="Calibri" panose="020F0502020204030204" pitchFamily="34" charset="0"/>
                <a:cs typeface="Calibri" panose="020F0502020204030204" pitchFamily="34" charset="0"/>
              </a:rPr>
              <a:t>3 practice questions</a:t>
            </a:r>
            <a:r>
              <a:rPr lang="en-GB" sz="1800" dirty="0">
                <a:latin typeface="Calibri" panose="020F0502020204030204" pitchFamily="34" charset="0"/>
                <a:cs typeface="Calibri" panose="020F0502020204030204" pitchFamily="34" charset="0"/>
              </a:rPr>
              <a:t> before the check begins. </a:t>
            </a:r>
            <a:endParaRPr sz="1800" dirty="0">
              <a:latin typeface="Calibri" panose="020F0502020204030204" pitchFamily="34" charset="0"/>
              <a:cs typeface="Calibri" panose="020F0502020204030204" pitchFamily="34" charset="0"/>
            </a:endParaRPr>
          </a:p>
        </p:txBody>
      </p:sp>
      <p:sp>
        <p:nvSpPr>
          <p:cNvPr id="51" name="Google Shape;51;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0">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0">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0">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0">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0">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0">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Shape 55"/>
        <p:cNvGrpSpPr/>
        <p:nvPr/>
      </p:nvGrpSpPr>
      <p:grpSpPr>
        <a:xfrm>
          <a:off x="0" y="0"/>
          <a:ext cx="0" cy="0"/>
          <a:chOff x="0" y="0"/>
          <a:chExt cx="0" cy="0"/>
        </a:xfrm>
      </p:grpSpPr>
      <p:sp>
        <p:nvSpPr>
          <p:cNvPr id="56" name="Google Shape;56;p9"/>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400" b="1" u="sng" dirty="0">
                <a:latin typeface="Calibri" panose="020F0502020204030204" pitchFamily="34" charset="0"/>
                <a:cs typeface="Calibri" panose="020F0502020204030204" pitchFamily="34" charset="0"/>
              </a:rPr>
              <a:t>Specific arrangements for the check</a:t>
            </a:r>
            <a:endParaRPr sz="2400" b="1" u="sng" dirty="0">
              <a:latin typeface="Calibri" panose="020F0502020204030204" pitchFamily="34" charset="0"/>
              <a:cs typeface="Calibri" panose="020F0502020204030204" pitchFamily="34" charset="0"/>
            </a:endParaRPr>
          </a:p>
        </p:txBody>
      </p:sp>
      <p:sp>
        <p:nvSpPr>
          <p:cNvPr id="57" name="Google Shape;57;p9"/>
          <p:cNvSpPr txBox="1">
            <a:spLocks noGrp="1"/>
          </p:cNvSpPr>
          <p:nvPr>
            <p:ph type="body" idx="1"/>
          </p:nvPr>
        </p:nvSpPr>
        <p:spPr>
          <a:xfrm>
            <a:off x="311700" y="739302"/>
            <a:ext cx="8520600" cy="4317515"/>
          </a:xfrm>
          <a:prstGeom prst="rect">
            <a:avLst/>
          </a:prstGeom>
          <a:noFill/>
          <a:ln>
            <a:noFill/>
          </a:ln>
        </p:spPr>
        <p:txBody>
          <a:bodyPr spcFirstLastPara="1" wrap="square" lIns="91425" tIns="91425" rIns="91425" bIns="91425" anchor="t" anchorCtr="0">
            <a:noAutofit/>
          </a:bodyPr>
          <a:lstStyle/>
          <a:p>
            <a:pPr marL="114300" indent="0">
              <a:buNone/>
            </a:pPr>
            <a:r>
              <a:rPr lang="en-GB" sz="1800" b="1" dirty="0">
                <a:solidFill>
                  <a:schemeClr val="tx1"/>
                </a:solidFill>
                <a:effectLst/>
                <a:latin typeface="Calibri" panose="020F0502020204030204" pitchFamily="34" charset="0"/>
                <a:cs typeface="Calibri" panose="020F0502020204030204" pitchFamily="34" charset="0"/>
              </a:rPr>
              <a:t>Inclusion </a:t>
            </a:r>
            <a:endParaRPr lang="en-GB" sz="1800" dirty="0">
              <a:solidFill>
                <a:schemeClr val="tx1"/>
              </a:solidFill>
              <a:effectLst/>
              <a:latin typeface="Calibri" panose="020F0502020204030204" pitchFamily="34" charset="0"/>
              <a:cs typeface="Calibri" panose="020F0502020204030204" pitchFamily="34" charset="0"/>
            </a:endParaRPr>
          </a:p>
          <a:p>
            <a:r>
              <a:rPr lang="en-GB" sz="1800" dirty="0">
                <a:solidFill>
                  <a:schemeClr val="tx1"/>
                </a:solidFill>
                <a:effectLst/>
                <a:latin typeface="Calibri" panose="020F0502020204030204" pitchFamily="34" charset="0"/>
                <a:cs typeface="Calibri" panose="020F0502020204030204" pitchFamily="34" charset="0"/>
              </a:rPr>
              <a:t>There are several access arrangements available for the check, these can be used to support pupils with specific needs. </a:t>
            </a:r>
          </a:p>
          <a:p>
            <a:r>
              <a:rPr lang="en-GB" sz="1800" dirty="0">
                <a:solidFill>
                  <a:schemeClr val="tx1"/>
                </a:solidFill>
                <a:effectLst/>
                <a:latin typeface="Calibri" panose="020F0502020204030204" pitchFamily="34" charset="0"/>
                <a:cs typeface="Calibri" panose="020F0502020204030204" pitchFamily="34" charset="0"/>
              </a:rPr>
              <a:t>Year 4 teachers and Mrs. Naylor will ensure that the access arrangements are appropriate for your child before they take the check in June </a:t>
            </a:r>
            <a:r>
              <a:rPr lang="en-GB" sz="1800" dirty="0" smtClean="0">
                <a:solidFill>
                  <a:schemeClr val="tx1"/>
                </a:solidFill>
                <a:effectLst/>
                <a:latin typeface="Calibri" panose="020F0502020204030204" pitchFamily="34" charset="0"/>
                <a:cs typeface="Calibri" panose="020F0502020204030204" pitchFamily="34" charset="0"/>
              </a:rPr>
              <a:t>2026. </a:t>
            </a:r>
            <a:endParaRPr lang="en-GB" sz="1800" dirty="0">
              <a:solidFill>
                <a:schemeClr val="tx1"/>
              </a:solidFill>
              <a:effectLst/>
              <a:latin typeface="Calibri" panose="020F0502020204030204" pitchFamily="34" charset="0"/>
              <a:cs typeface="Calibri" panose="020F0502020204030204" pitchFamily="34" charset="0"/>
            </a:endParaRPr>
          </a:p>
          <a:p>
            <a:r>
              <a:rPr lang="en-GB" sz="1800" dirty="0">
                <a:solidFill>
                  <a:schemeClr val="tx1"/>
                </a:solidFill>
                <a:effectLst/>
                <a:latin typeface="Calibri" panose="020F0502020204030204" pitchFamily="34" charset="0"/>
                <a:cs typeface="Calibri" panose="020F0502020204030204" pitchFamily="34" charset="0"/>
              </a:rPr>
              <a:t>The check has been designed so that it is inclusive and accessible to as many children as possible, including those with special educational needs or disability (SEND).  Some arrangements for example include: </a:t>
            </a:r>
            <a:endParaRPr sz="1800" dirty="0">
              <a:solidFill>
                <a:schemeClr val="tx1"/>
              </a:solidFill>
              <a:latin typeface="Calibri" panose="020F0502020204030204" pitchFamily="34" charset="0"/>
              <a:cs typeface="Calibri" panose="020F0502020204030204" pitchFamily="34" charset="0"/>
            </a:endParaRPr>
          </a:p>
          <a:p>
            <a:pPr lvl="4" indent="-342900">
              <a:spcBef>
                <a:spcPts val="0"/>
              </a:spcBef>
              <a:buSzPts val="1800"/>
            </a:pPr>
            <a:r>
              <a:rPr lang="en-GB" sz="1800" dirty="0">
                <a:solidFill>
                  <a:schemeClr val="tx1"/>
                </a:solidFill>
                <a:latin typeface="Calibri" panose="020F0502020204030204" pitchFamily="34" charset="0"/>
                <a:cs typeface="Calibri" panose="020F0502020204030204" pitchFamily="34" charset="0"/>
              </a:rPr>
              <a:t>Colour contrast</a:t>
            </a:r>
            <a:endParaRPr sz="1800" dirty="0">
              <a:solidFill>
                <a:schemeClr val="tx1"/>
              </a:solidFill>
              <a:latin typeface="Calibri" panose="020F0502020204030204" pitchFamily="34" charset="0"/>
              <a:cs typeface="Calibri" panose="020F0502020204030204" pitchFamily="34" charset="0"/>
            </a:endParaRPr>
          </a:p>
          <a:p>
            <a:pPr lvl="4" indent="-342900">
              <a:spcBef>
                <a:spcPts val="0"/>
              </a:spcBef>
              <a:buSzPts val="1800"/>
            </a:pPr>
            <a:r>
              <a:rPr lang="en-GB" sz="1800" dirty="0">
                <a:solidFill>
                  <a:schemeClr val="tx1"/>
                </a:solidFill>
                <a:latin typeface="Calibri" panose="020F0502020204030204" pitchFamily="34" charset="0"/>
                <a:cs typeface="Calibri" panose="020F0502020204030204" pitchFamily="34" charset="0"/>
              </a:rPr>
              <a:t>Font size adjustment</a:t>
            </a:r>
            <a:endParaRPr sz="1800" dirty="0">
              <a:solidFill>
                <a:schemeClr val="tx1"/>
              </a:solidFill>
              <a:latin typeface="Calibri" panose="020F0502020204030204" pitchFamily="34" charset="0"/>
              <a:cs typeface="Calibri" panose="020F0502020204030204" pitchFamily="34" charset="0"/>
            </a:endParaRPr>
          </a:p>
          <a:p>
            <a:pPr lvl="4" indent="-342900">
              <a:spcBef>
                <a:spcPts val="0"/>
              </a:spcBef>
              <a:buSzPts val="1800"/>
            </a:pPr>
            <a:r>
              <a:rPr lang="en-GB" sz="1800" dirty="0">
                <a:solidFill>
                  <a:schemeClr val="tx1"/>
                </a:solidFill>
                <a:latin typeface="Calibri" panose="020F0502020204030204" pitchFamily="34" charset="0"/>
                <a:cs typeface="Calibri" panose="020F0502020204030204" pitchFamily="34" charset="0"/>
              </a:rPr>
              <a:t>‘Next’ button (alternative to 3-second pause)</a:t>
            </a:r>
            <a:endParaRPr sz="1800" dirty="0">
              <a:solidFill>
                <a:schemeClr val="tx1"/>
              </a:solidFill>
              <a:latin typeface="Calibri" panose="020F0502020204030204" pitchFamily="34" charset="0"/>
              <a:cs typeface="Calibri" panose="020F0502020204030204" pitchFamily="34" charset="0"/>
            </a:endParaRPr>
          </a:p>
          <a:p>
            <a:pPr lvl="4" indent="-342900">
              <a:spcBef>
                <a:spcPts val="0"/>
              </a:spcBef>
              <a:buSzPts val="1800"/>
            </a:pPr>
            <a:r>
              <a:rPr lang="en-GB" sz="1800" dirty="0">
                <a:solidFill>
                  <a:schemeClr val="tx1"/>
                </a:solidFill>
                <a:latin typeface="Calibri" panose="020F0502020204030204" pitchFamily="34" charset="0"/>
                <a:cs typeface="Calibri" panose="020F0502020204030204" pitchFamily="34" charset="0"/>
              </a:rPr>
              <a:t>An adult to input answers</a:t>
            </a:r>
            <a:endParaRPr sz="1800" dirty="0">
              <a:solidFill>
                <a:schemeClr val="tx1"/>
              </a:solidFill>
              <a:latin typeface="Calibri" panose="020F0502020204030204" pitchFamily="34" charset="0"/>
              <a:cs typeface="Calibri" panose="020F0502020204030204" pitchFamily="34" charset="0"/>
            </a:endParaRPr>
          </a:p>
          <a:p>
            <a:pPr marL="457200" lvl="0" indent="-228600" algn="l" rtl="0">
              <a:lnSpc>
                <a:spcPct val="115000"/>
              </a:lnSpc>
              <a:spcBef>
                <a:spcPts val="0"/>
              </a:spcBef>
              <a:spcAft>
                <a:spcPts val="0"/>
              </a:spcAft>
              <a:buSzPts val="1800"/>
              <a:buFont typeface="Nunito"/>
              <a:buNone/>
            </a:pPr>
            <a:endParaRPr dirty="0"/>
          </a:p>
        </p:txBody>
      </p:sp>
      <p:sp>
        <p:nvSpPr>
          <p:cNvPr id="58" name="Google Shape;58;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Shape 62"/>
        <p:cNvGrpSpPr/>
        <p:nvPr/>
      </p:nvGrpSpPr>
      <p:grpSpPr>
        <a:xfrm>
          <a:off x="0" y="0"/>
          <a:ext cx="0" cy="0"/>
          <a:chOff x="0" y="0"/>
          <a:chExt cx="0" cy="0"/>
        </a:xfrm>
      </p:grpSpPr>
      <p:sp>
        <p:nvSpPr>
          <p:cNvPr id="63" name="Google Shape;63;p10"/>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400" b="1" u="sng" dirty="0">
                <a:latin typeface="Calibri" panose="020F0502020204030204" pitchFamily="34" charset="0"/>
                <a:cs typeface="Calibri" panose="020F0502020204030204" pitchFamily="34" charset="0"/>
              </a:rPr>
              <a:t>The check questions</a:t>
            </a:r>
            <a:endParaRPr sz="2400" b="1" u="sng" dirty="0">
              <a:latin typeface="Calibri" panose="020F0502020204030204" pitchFamily="34" charset="0"/>
              <a:cs typeface="Calibri" panose="020F0502020204030204" pitchFamily="34" charset="0"/>
            </a:endParaRPr>
          </a:p>
        </p:txBody>
      </p:sp>
      <p:sp>
        <p:nvSpPr>
          <p:cNvPr id="64" name="Google Shape;64;p10"/>
          <p:cNvSpPr txBox="1">
            <a:spLocks noGrp="1"/>
          </p:cNvSpPr>
          <p:nvPr>
            <p:ph type="body" idx="1"/>
          </p:nvPr>
        </p:nvSpPr>
        <p:spPr>
          <a:xfrm>
            <a:off x="311700" y="739302"/>
            <a:ext cx="5780756" cy="3829573"/>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sz="1800" dirty="0">
                <a:latin typeface="Calibri" panose="020F0502020204030204" pitchFamily="34" charset="0"/>
                <a:cs typeface="Calibri" panose="020F0502020204030204" pitchFamily="34" charset="0"/>
              </a:rPr>
              <a:t>Each child will be </a:t>
            </a:r>
            <a:r>
              <a:rPr lang="en-GB" sz="1800" dirty="0">
                <a:solidFill>
                  <a:srgbClr val="283593"/>
                </a:solidFill>
                <a:latin typeface="Calibri" panose="020F0502020204030204" pitchFamily="34" charset="0"/>
                <a:cs typeface="Calibri" panose="020F0502020204030204" pitchFamily="34" charset="0"/>
              </a:rPr>
              <a:t>randomly assigned </a:t>
            </a:r>
            <a:r>
              <a:rPr lang="en-GB" sz="1800" dirty="0">
                <a:latin typeface="Calibri" panose="020F0502020204030204" pitchFamily="34" charset="0"/>
                <a:cs typeface="Calibri" panose="020F0502020204030204" pitchFamily="34" charset="0"/>
              </a:rPr>
              <a:t>a set of questions</a:t>
            </a:r>
            <a:endParaRPr sz="1800" dirty="0">
              <a:latin typeface="Calibri" panose="020F0502020204030204" pitchFamily="34" charset="0"/>
              <a:cs typeface="Calibri" panose="020F0502020204030204" pitchFamily="34" charset="0"/>
            </a:endParaRPr>
          </a:p>
          <a:p>
            <a:pPr marL="457200" lvl="0" indent="-228600" algn="l" rtl="0">
              <a:lnSpc>
                <a:spcPct val="115000"/>
              </a:lnSpc>
              <a:spcBef>
                <a:spcPts val="0"/>
              </a:spcBef>
              <a:spcAft>
                <a:spcPts val="0"/>
              </a:spcAft>
              <a:buSzPts val="1800"/>
              <a:buFont typeface="Nunito"/>
              <a:buNone/>
            </a:pPr>
            <a:endParaRPr sz="800" dirty="0">
              <a:latin typeface="Calibri" panose="020F0502020204030204" pitchFamily="34" charset="0"/>
              <a:cs typeface="Calibri" panose="020F0502020204030204" pitchFamily="34" charset="0"/>
            </a:endParaRPr>
          </a:p>
          <a:p>
            <a:pPr marL="457200" lvl="0" indent="-342900" algn="l" rtl="0">
              <a:lnSpc>
                <a:spcPct val="115000"/>
              </a:lnSpc>
              <a:spcBef>
                <a:spcPts val="0"/>
              </a:spcBef>
              <a:spcAft>
                <a:spcPts val="0"/>
              </a:spcAft>
              <a:buSzPts val="1800"/>
              <a:buFont typeface="Nunito"/>
              <a:buChar char="●"/>
            </a:pPr>
            <a:r>
              <a:rPr lang="en-GB" sz="1800" dirty="0">
                <a:latin typeface="Calibri" panose="020F0502020204030204" pitchFamily="34" charset="0"/>
                <a:cs typeface="Calibri" panose="020F0502020204030204" pitchFamily="34" charset="0"/>
              </a:rPr>
              <a:t>There will only be </a:t>
            </a:r>
            <a:r>
              <a:rPr lang="en-GB" sz="1800" dirty="0">
                <a:solidFill>
                  <a:srgbClr val="283593"/>
                </a:solidFill>
                <a:latin typeface="Calibri" panose="020F0502020204030204" pitchFamily="34" charset="0"/>
                <a:cs typeface="Calibri" panose="020F0502020204030204" pitchFamily="34" charset="0"/>
              </a:rPr>
              <a:t>multiplication</a:t>
            </a:r>
            <a:r>
              <a:rPr lang="en-GB" sz="1800" dirty="0">
                <a:latin typeface="Calibri" panose="020F0502020204030204" pitchFamily="34" charset="0"/>
                <a:cs typeface="Calibri" panose="020F0502020204030204" pitchFamily="34" charset="0"/>
              </a:rPr>
              <a:t> questions in the check, not division facts. </a:t>
            </a:r>
            <a:endParaRPr sz="1800" dirty="0">
              <a:latin typeface="Calibri" panose="020F0502020204030204" pitchFamily="34" charset="0"/>
              <a:cs typeface="Calibri" panose="020F0502020204030204" pitchFamily="34" charset="0"/>
            </a:endParaRPr>
          </a:p>
          <a:p>
            <a:pPr marL="457200" lvl="0" indent="-228600" algn="l" rtl="0">
              <a:lnSpc>
                <a:spcPct val="115000"/>
              </a:lnSpc>
              <a:spcBef>
                <a:spcPts val="0"/>
              </a:spcBef>
              <a:spcAft>
                <a:spcPts val="0"/>
              </a:spcAft>
              <a:buSzPts val="1800"/>
              <a:buFont typeface="Nunito"/>
              <a:buNone/>
            </a:pPr>
            <a:endParaRPr sz="800" dirty="0">
              <a:latin typeface="Calibri" panose="020F0502020204030204" pitchFamily="34" charset="0"/>
              <a:cs typeface="Calibri" panose="020F0502020204030204" pitchFamily="34" charset="0"/>
            </a:endParaRPr>
          </a:p>
          <a:p>
            <a:pPr marL="457200" lvl="0" indent="-342900" algn="l" rtl="0">
              <a:lnSpc>
                <a:spcPct val="115000"/>
              </a:lnSpc>
              <a:spcBef>
                <a:spcPts val="0"/>
              </a:spcBef>
              <a:spcAft>
                <a:spcPts val="0"/>
              </a:spcAft>
              <a:buSzPts val="1800"/>
              <a:buFont typeface="Nunito"/>
              <a:buChar char="●"/>
            </a:pPr>
            <a:r>
              <a:rPr lang="en-GB" sz="1800" dirty="0">
                <a:latin typeface="Calibri" panose="020F0502020204030204" pitchFamily="34" charset="0"/>
                <a:cs typeface="Calibri" panose="020F0502020204030204" pitchFamily="34" charset="0"/>
              </a:rPr>
              <a:t>The 6, 7, 8, 9 and 12 times tables are </a:t>
            </a:r>
            <a:r>
              <a:rPr lang="en-GB" sz="1800" dirty="0">
                <a:solidFill>
                  <a:srgbClr val="283593"/>
                </a:solidFill>
                <a:latin typeface="Calibri" panose="020F0502020204030204" pitchFamily="34" charset="0"/>
                <a:cs typeface="Calibri" panose="020F0502020204030204" pitchFamily="34" charset="0"/>
              </a:rPr>
              <a:t>more likely </a:t>
            </a:r>
            <a:r>
              <a:rPr lang="en-GB" sz="1800" dirty="0">
                <a:latin typeface="Calibri" panose="020F0502020204030204" pitchFamily="34" charset="0"/>
                <a:cs typeface="Calibri" panose="020F0502020204030204" pitchFamily="34" charset="0"/>
              </a:rPr>
              <a:t>to be asked, as these are the hardest for most children to learn. It’s a good idea to focus on these tricky times tables with your child at home.</a:t>
            </a:r>
            <a:endParaRPr sz="1800" dirty="0">
              <a:latin typeface="Calibri" panose="020F0502020204030204" pitchFamily="34" charset="0"/>
              <a:cs typeface="Calibri" panose="020F0502020204030204" pitchFamily="34" charset="0"/>
            </a:endParaRPr>
          </a:p>
          <a:p>
            <a:pPr marL="457200" lvl="0" indent="-228600" algn="l" rtl="0">
              <a:lnSpc>
                <a:spcPct val="115000"/>
              </a:lnSpc>
              <a:spcBef>
                <a:spcPts val="0"/>
              </a:spcBef>
              <a:spcAft>
                <a:spcPts val="0"/>
              </a:spcAft>
              <a:buSzPts val="1800"/>
              <a:buFont typeface="Nunito"/>
              <a:buNone/>
            </a:pPr>
            <a:endParaRPr sz="800" dirty="0">
              <a:latin typeface="Calibri" panose="020F0502020204030204" pitchFamily="34" charset="0"/>
              <a:cs typeface="Calibri" panose="020F0502020204030204" pitchFamily="34" charset="0"/>
            </a:endParaRPr>
          </a:p>
          <a:p>
            <a:pPr marL="457200" lvl="0" indent="-342900" algn="l" rtl="0">
              <a:lnSpc>
                <a:spcPct val="115000"/>
              </a:lnSpc>
              <a:spcBef>
                <a:spcPts val="0"/>
              </a:spcBef>
              <a:spcAft>
                <a:spcPts val="0"/>
              </a:spcAft>
              <a:buSzPts val="1800"/>
              <a:buFont typeface="Nunito"/>
              <a:buChar char="●"/>
            </a:pPr>
            <a:r>
              <a:rPr lang="en-GB" sz="1800" dirty="0">
                <a:latin typeface="Calibri" panose="020F0502020204030204" pitchFamily="34" charset="0"/>
                <a:cs typeface="Calibri" panose="020F0502020204030204" pitchFamily="34" charset="0"/>
              </a:rPr>
              <a:t>Reversal of questions (e.g. 8 x 6 and 6 x 8) will not be asked in the same check. </a:t>
            </a:r>
            <a:endParaRPr sz="1800" dirty="0">
              <a:latin typeface="Calibri" panose="020F0502020204030204" pitchFamily="34" charset="0"/>
              <a:cs typeface="Calibri" panose="020F0502020204030204" pitchFamily="34" charset="0"/>
            </a:endParaRPr>
          </a:p>
          <a:p>
            <a:pPr marL="457200" lvl="0" indent="-228600" algn="l" rtl="0">
              <a:lnSpc>
                <a:spcPct val="115000"/>
              </a:lnSpc>
              <a:spcBef>
                <a:spcPts val="0"/>
              </a:spcBef>
              <a:spcAft>
                <a:spcPts val="0"/>
              </a:spcAft>
              <a:buSzPts val="1800"/>
              <a:buFont typeface="Nunito"/>
              <a:buNone/>
            </a:pPr>
            <a:endParaRPr sz="800" dirty="0">
              <a:latin typeface="Calibri" panose="020F0502020204030204" pitchFamily="34" charset="0"/>
              <a:cs typeface="Calibri" panose="020F0502020204030204" pitchFamily="34" charset="0"/>
            </a:endParaRPr>
          </a:p>
          <a:p>
            <a:pPr marL="457200" lvl="0" indent="-342900" algn="l" rtl="0">
              <a:lnSpc>
                <a:spcPct val="115000"/>
              </a:lnSpc>
              <a:spcBef>
                <a:spcPts val="0"/>
              </a:spcBef>
              <a:spcAft>
                <a:spcPts val="0"/>
              </a:spcAft>
              <a:buSzPts val="1800"/>
              <a:buFont typeface="Nunito"/>
              <a:buChar char="●"/>
            </a:pPr>
            <a:r>
              <a:rPr lang="en-GB" sz="1800" dirty="0">
                <a:latin typeface="Calibri" panose="020F0502020204030204" pitchFamily="34" charset="0"/>
                <a:cs typeface="Calibri" panose="020F0502020204030204" pitchFamily="34" charset="0"/>
              </a:rPr>
              <a:t>Children will not see their individual results when they complete the check.</a:t>
            </a:r>
            <a:endParaRPr sz="1800" dirty="0">
              <a:latin typeface="Calibri" panose="020F0502020204030204" pitchFamily="34" charset="0"/>
              <a:cs typeface="Calibri" panose="020F0502020204030204" pitchFamily="34" charset="0"/>
            </a:endParaRPr>
          </a:p>
        </p:txBody>
      </p:sp>
      <p:sp>
        <p:nvSpPr>
          <p:cNvPr id="65" name="Google Shape;65;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a:t>
            </a:fld>
            <a:endParaRPr/>
          </a:p>
        </p:txBody>
      </p:sp>
      <p:pic>
        <p:nvPicPr>
          <p:cNvPr id="2" name="Picture 2" descr="2018 Times Tables and Multiplciation Check Table">
            <a:extLst>
              <a:ext uri="{FF2B5EF4-FFF2-40B4-BE49-F238E27FC236}">
                <a16:creationId xmlns:a16="http://schemas.microsoft.com/office/drawing/2014/main" id="{57249A0E-13BD-B3A1-EAD9-8B55A4F4AD3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017" r="29270" b="5548"/>
          <a:stretch/>
        </p:blipFill>
        <p:spPr bwMode="auto">
          <a:xfrm>
            <a:off x="6092456" y="1345803"/>
            <a:ext cx="2928702" cy="322307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4">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4">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4">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Shape 69"/>
        <p:cNvGrpSpPr/>
        <p:nvPr/>
      </p:nvGrpSpPr>
      <p:grpSpPr>
        <a:xfrm>
          <a:off x="0" y="0"/>
          <a:ext cx="0" cy="0"/>
          <a:chOff x="0" y="0"/>
          <a:chExt cx="0" cy="0"/>
        </a:xfrm>
      </p:grpSpPr>
      <p:sp>
        <p:nvSpPr>
          <p:cNvPr id="70" name="Google Shape;70;p11"/>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400" b="1" u="sng" dirty="0">
                <a:latin typeface="Calibri" panose="020F0502020204030204" pitchFamily="34" charset="0"/>
                <a:cs typeface="Calibri" panose="020F0502020204030204" pitchFamily="34" charset="0"/>
              </a:rPr>
              <a:t>How best to prepare your child for the check</a:t>
            </a:r>
            <a:endParaRPr sz="2400" b="1" u="sng" dirty="0">
              <a:latin typeface="Calibri" panose="020F0502020204030204" pitchFamily="34" charset="0"/>
              <a:cs typeface="Calibri" panose="020F0502020204030204" pitchFamily="34" charset="0"/>
            </a:endParaRPr>
          </a:p>
        </p:txBody>
      </p:sp>
      <p:sp>
        <p:nvSpPr>
          <p:cNvPr id="71" name="Google Shape;71;p11"/>
          <p:cNvSpPr txBox="1">
            <a:spLocks noGrp="1"/>
          </p:cNvSpPr>
          <p:nvPr>
            <p:ph type="body" idx="1"/>
          </p:nvPr>
        </p:nvSpPr>
        <p:spPr>
          <a:xfrm>
            <a:off x="311700" y="739302"/>
            <a:ext cx="8520600" cy="4317515"/>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sz="1800" dirty="0">
                <a:latin typeface="Calibri" panose="020F0502020204030204" pitchFamily="34" charset="0"/>
                <a:cs typeface="Calibri" panose="020F0502020204030204" pitchFamily="34" charset="0"/>
              </a:rPr>
              <a:t>Remind them that the check should last no more than </a:t>
            </a:r>
            <a:r>
              <a:rPr lang="en-GB" sz="1800" dirty="0">
                <a:solidFill>
                  <a:srgbClr val="283593"/>
                </a:solidFill>
                <a:latin typeface="Calibri" panose="020F0502020204030204" pitchFamily="34" charset="0"/>
                <a:cs typeface="Calibri" panose="020F0502020204030204" pitchFamily="34" charset="0"/>
              </a:rPr>
              <a:t>5 minutes.</a:t>
            </a:r>
            <a:endParaRPr sz="1800" dirty="0">
              <a:latin typeface="Calibri" panose="020F0502020204030204" pitchFamily="34" charset="0"/>
              <a:cs typeface="Calibri" panose="020F0502020204030204" pitchFamily="34" charset="0"/>
            </a:endParaRPr>
          </a:p>
          <a:p>
            <a:pPr marL="457200" lvl="0" indent="-228600" algn="l" rtl="0">
              <a:lnSpc>
                <a:spcPct val="115000"/>
              </a:lnSpc>
              <a:spcBef>
                <a:spcPts val="0"/>
              </a:spcBef>
              <a:spcAft>
                <a:spcPts val="0"/>
              </a:spcAft>
              <a:buSzPts val="1800"/>
              <a:buFont typeface="Nunito"/>
              <a:buNone/>
            </a:pPr>
            <a:endParaRPr sz="1800" dirty="0">
              <a:latin typeface="Calibri" panose="020F0502020204030204" pitchFamily="34" charset="0"/>
              <a:cs typeface="Calibri" panose="020F0502020204030204" pitchFamily="34" charset="0"/>
            </a:endParaRPr>
          </a:p>
          <a:p>
            <a:pPr marL="457200" lvl="0" indent="-342900" algn="l" rtl="0">
              <a:lnSpc>
                <a:spcPct val="115000"/>
              </a:lnSpc>
              <a:spcBef>
                <a:spcPts val="0"/>
              </a:spcBef>
              <a:spcAft>
                <a:spcPts val="0"/>
              </a:spcAft>
              <a:buSzPts val="1800"/>
              <a:buFont typeface="Nunito"/>
              <a:buChar char="●"/>
            </a:pPr>
            <a:r>
              <a:rPr lang="en-GB" sz="1800" dirty="0">
                <a:latin typeface="Calibri" panose="020F0502020204030204" pitchFamily="34" charset="0"/>
                <a:cs typeface="Calibri" panose="020F0502020204030204" pitchFamily="34" charset="0"/>
              </a:rPr>
              <a:t>If you want to go over times tables, make them fun.</a:t>
            </a:r>
            <a:endParaRPr sz="1800" dirty="0">
              <a:latin typeface="Calibri" panose="020F0502020204030204" pitchFamily="34" charset="0"/>
              <a:cs typeface="Calibri" panose="020F0502020204030204" pitchFamily="34" charset="0"/>
            </a:endParaRPr>
          </a:p>
          <a:p>
            <a:pPr marL="457200" lvl="0" indent="-228600" algn="l" rtl="0">
              <a:lnSpc>
                <a:spcPct val="115000"/>
              </a:lnSpc>
              <a:spcBef>
                <a:spcPts val="0"/>
              </a:spcBef>
              <a:spcAft>
                <a:spcPts val="0"/>
              </a:spcAft>
              <a:buSzPts val="1800"/>
              <a:buFont typeface="Nunito"/>
              <a:buNone/>
            </a:pPr>
            <a:endParaRPr sz="1800" dirty="0">
              <a:latin typeface="Calibri" panose="020F0502020204030204" pitchFamily="34" charset="0"/>
              <a:cs typeface="Calibri" panose="020F0502020204030204" pitchFamily="34" charset="0"/>
            </a:endParaRPr>
          </a:p>
          <a:p>
            <a:pPr marL="457200" marR="0" lvl="0" indent="-342900" algn="l" rtl="0">
              <a:lnSpc>
                <a:spcPct val="115000"/>
              </a:lnSpc>
              <a:spcBef>
                <a:spcPts val="0"/>
              </a:spcBef>
              <a:spcAft>
                <a:spcPts val="0"/>
              </a:spcAft>
              <a:buClr>
                <a:srgbClr val="595959"/>
              </a:buClr>
              <a:buSzPts val="1800"/>
              <a:buFont typeface="Nunito"/>
              <a:buChar char="●"/>
            </a:pPr>
            <a:r>
              <a:rPr lang="en-GB" sz="1800" b="0" i="0" u="none" strike="noStrike" cap="none" dirty="0">
                <a:solidFill>
                  <a:srgbClr val="000000"/>
                </a:solidFill>
                <a:latin typeface="Calibri" panose="020F0502020204030204" pitchFamily="34" charset="0"/>
                <a:cs typeface="Calibri" panose="020F0502020204030204" pitchFamily="34" charset="0"/>
                <a:sym typeface="Arial"/>
              </a:rPr>
              <a:t>If you have any concerns, talk to your child’s teacher. </a:t>
            </a:r>
            <a:endParaRPr sz="1800" dirty="0">
              <a:latin typeface="Calibri" panose="020F0502020204030204" pitchFamily="34" charset="0"/>
              <a:cs typeface="Calibri" panose="020F0502020204030204" pitchFamily="34" charset="0"/>
            </a:endParaRPr>
          </a:p>
          <a:p>
            <a:pPr marL="457200" marR="0" lvl="0" indent="-228600" algn="l" rtl="0">
              <a:lnSpc>
                <a:spcPct val="115000"/>
              </a:lnSpc>
              <a:spcBef>
                <a:spcPts val="0"/>
              </a:spcBef>
              <a:spcAft>
                <a:spcPts val="0"/>
              </a:spcAft>
              <a:buClr>
                <a:srgbClr val="595959"/>
              </a:buClr>
              <a:buSzPts val="1800"/>
              <a:buFont typeface="Nunito"/>
              <a:buNone/>
            </a:pPr>
            <a:endParaRPr sz="1800" b="0" i="0" u="none" strike="noStrike" cap="none" dirty="0">
              <a:solidFill>
                <a:srgbClr val="000000"/>
              </a:solidFill>
              <a:latin typeface="Calibri" panose="020F0502020204030204" pitchFamily="34" charset="0"/>
              <a:cs typeface="Calibri" panose="020F0502020204030204" pitchFamily="34" charset="0"/>
              <a:sym typeface="Arial"/>
            </a:endParaRPr>
          </a:p>
          <a:p>
            <a:pPr marL="457200" marR="0" lvl="0" indent="-342900" algn="l" rtl="0">
              <a:lnSpc>
                <a:spcPct val="115000"/>
              </a:lnSpc>
              <a:spcBef>
                <a:spcPts val="0"/>
              </a:spcBef>
              <a:spcAft>
                <a:spcPts val="0"/>
              </a:spcAft>
              <a:buClr>
                <a:srgbClr val="595959"/>
              </a:buClr>
              <a:buSzPts val="1800"/>
              <a:buFont typeface="Nunito"/>
              <a:buChar char="●"/>
            </a:pPr>
            <a:r>
              <a:rPr lang="en-GB" sz="1800" dirty="0">
                <a:solidFill>
                  <a:srgbClr val="000000"/>
                </a:solidFill>
                <a:latin typeface="Calibri" panose="020F0502020204030204" pitchFamily="34" charset="0"/>
                <a:cs typeface="Calibri" panose="020F0502020204030204" pitchFamily="34" charset="0"/>
                <a:sym typeface="Arial"/>
              </a:rPr>
              <a:t>If your child has any concerns, encourage them to talk to a trusted adult </a:t>
            </a:r>
            <a:r>
              <a:rPr lang="en-GB" sz="1800" dirty="0" smtClean="0">
                <a:solidFill>
                  <a:srgbClr val="000000"/>
                </a:solidFill>
                <a:latin typeface="Calibri" panose="020F0502020204030204" pitchFamily="34" charset="0"/>
                <a:cs typeface="Calibri" panose="020F0502020204030204" pitchFamily="34" charset="0"/>
                <a:sym typeface="Arial"/>
              </a:rPr>
              <a:t>(class teacher, TA, Mrs Naylor).</a:t>
            </a:r>
            <a:endParaRPr sz="1800" dirty="0">
              <a:latin typeface="Calibri" panose="020F0502020204030204" pitchFamily="34" charset="0"/>
              <a:cs typeface="Calibri" panose="020F0502020204030204" pitchFamily="34" charset="0"/>
            </a:endParaRPr>
          </a:p>
          <a:p>
            <a:pPr marL="457200" marR="0" lvl="0" indent="-228600" algn="l" rtl="0">
              <a:lnSpc>
                <a:spcPct val="115000"/>
              </a:lnSpc>
              <a:spcBef>
                <a:spcPts val="0"/>
              </a:spcBef>
              <a:spcAft>
                <a:spcPts val="0"/>
              </a:spcAft>
              <a:buClr>
                <a:srgbClr val="595959"/>
              </a:buClr>
              <a:buSzPts val="1800"/>
              <a:buFont typeface="Nunito"/>
              <a:buNone/>
            </a:pPr>
            <a:endParaRPr sz="1800" dirty="0">
              <a:solidFill>
                <a:srgbClr val="000000"/>
              </a:solidFill>
              <a:latin typeface="Calibri" panose="020F0502020204030204" pitchFamily="34" charset="0"/>
              <a:cs typeface="Calibri" panose="020F0502020204030204" pitchFamily="34" charset="0"/>
              <a:sym typeface="Arial"/>
            </a:endParaRPr>
          </a:p>
          <a:p>
            <a:pPr marL="457200" marR="0" lvl="0" indent="-342900" algn="l" rtl="0">
              <a:lnSpc>
                <a:spcPct val="115000"/>
              </a:lnSpc>
              <a:spcBef>
                <a:spcPts val="0"/>
              </a:spcBef>
              <a:spcAft>
                <a:spcPts val="0"/>
              </a:spcAft>
              <a:buClr>
                <a:srgbClr val="595959"/>
              </a:buClr>
              <a:buSzPts val="1800"/>
              <a:buFont typeface="Nunito"/>
              <a:buChar char="●"/>
            </a:pPr>
            <a:r>
              <a:rPr lang="en-GB" sz="1800" b="0" i="0" u="none" strike="noStrike" cap="none" dirty="0" smtClean="0">
                <a:solidFill>
                  <a:srgbClr val="000000"/>
                </a:solidFill>
                <a:latin typeface="Calibri" panose="020F0502020204030204" pitchFamily="34" charset="0"/>
                <a:cs typeface="Calibri" panose="020F0502020204030204" pitchFamily="34" charset="0"/>
                <a:sym typeface="Arial"/>
              </a:rPr>
              <a:t>Use </a:t>
            </a:r>
            <a:r>
              <a:rPr lang="en-GB" sz="1800" b="0" i="0" u="none" strike="noStrike" cap="none" dirty="0" err="1" smtClean="0">
                <a:solidFill>
                  <a:srgbClr val="000000"/>
                </a:solidFill>
                <a:latin typeface="Calibri" panose="020F0502020204030204" pitchFamily="34" charset="0"/>
                <a:cs typeface="Calibri" panose="020F0502020204030204" pitchFamily="34" charset="0"/>
                <a:sym typeface="Arial"/>
              </a:rPr>
              <a:t>ttrockstars</a:t>
            </a:r>
            <a:r>
              <a:rPr lang="en-GB" sz="1800" dirty="0" smtClean="0">
                <a:solidFill>
                  <a:srgbClr val="000000"/>
                </a:solidFill>
                <a:latin typeface="Calibri" panose="020F0502020204030204" pitchFamily="34" charset="0"/>
                <a:cs typeface="Calibri" panose="020F0502020204030204" pitchFamily="34" charset="0"/>
              </a:rPr>
              <a:t>, </a:t>
            </a:r>
            <a:r>
              <a:rPr lang="en-GB" sz="1800" b="0" i="0" u="none" strike="noStrike" cap="none" dirty="0" smtClean="0">
                <a:solidFill>
                  <a:srgbClr val="000000"/>
                </a:solidFill>
                <a:latin typeface="Calibri" panose="020F0502020204030204" pitchFamily="34" charset="0"/>
                <a:cs typeface="Calibri" panose="020F0502020204030204" pitchFamily="34" charset="0"/>
                <a:sym typeface="Arial"/>
              </a:rPr>
              <a:t>little and often. </a:t>
            </a:r>
            <a:r>
              <a:rPr lang="en-GB" sz="1800" dirty="0" err="1">
                <a:solidFill>
                  <a:srgbClr val="000000"/>
                </a:solidFill>
                <a:latin typeface="Calibri" panose="020F0502020204030204" pitchFamily="34" charset="0"/>
                <a:cs typeface="Calibri" panose="020F0502020204030204" pitchFamily="34" charset="0"/>
              </a:rPr>
              <a:t>M</a:t>
            </a:r>
            <a:r>
              <a:rPr lang="en-GB" sz="1800" b="0" i="0" u="none" strike="noStrike" cap="none" dirty="0" err="1" smtClean="0">
                <a:solidFill>
                  <a:srgbClr val="000000"/>
                </a:solidFill>
                <a:latin typeface="Calibri" panose="020F0502020204030204" pitchFamily="34" charset="0"/>
                <a:cs typeface="Calibri" panose="020F0502020204030204" pitchFamily="34" charset="0"/>
                <a:sym typeface="Arial"/>
              </a:rPr>
              <a:t>ymaths</a:t>
            </a:r>
            <a:r>
              <a:rPr lang="en-GB" sz="1800" b="0" i="0" u="none" strike="noStrike" cap="none" dirty="0" smtClean="0">
                <a:solidFill>
                  <a:srgbClr val="000000"/>
                </a:solidFill>
                <a:latin typeface="Calibri" panose="020F0502020204030204" pitchFamily="34" charset="0"/>
                <a:cs typeface="Calibri" panose="020F0502020204030204" pitchFamily="34" charset="0"/>
                <a:sym typeface="Arial"/>
              </a:rPr>
              <a:t> tasks will not be set for the rest of Year 4 in order to </a:t>
            </a:r>
            <a:r>
              <a:rPr lang="en-GB" sz="1800" b="0" i="0" u="none" strike="noStrike" cap="none" dirty="0" err="1" smtClean="0">
                <a:solidFill>
                  <a:srgbClr val="000000"/>
                </a:solidFill>
                <a:latin typeface="Calibri" panose="020F0502020204030204" pitchFamily="34" charset="0"/>
                <a:cs typeface="Calibri" panose="020F0502020204030204" pitchFamily="34" charset="0"/>
                <a:sym typeface="Arial"/>
              </a:rPr>
              <a:t>to</a:t>
            </a:r>
            <a:r>
              <a:rPr lang="en-GB" sz="1800" b="0" i="0" u="none" strike="noStrike" cap="none" dirty="0" smtClean="0">
                <a:solidFill>
                  <a:srgbClr val="000000"/>
                </a:solidFill>
                <a:latin typeface="Calibri" panose="020F0502020204030204" pitchFamily="34" charset="0"/>
                <a:cs typeface="Calibri" panose="020F0502020204030204" pitchFamily="34" charset="0"/>
                <a:sym typeface="Arial"/>
              </a:rPr>
              <a:t> concentrate on the MTC (letter to take home).</a:t>
            </a:r>
          </a:p>
          <a:p>
            <a:pPr marL="114300" marR="0" lvl="0" indent="0" algn="l" rtl="0">
              <a:lnSpc>
                <a:spcPct val="115000"/>
              </a:lnSpc>
              <a:spcBef>
                <a:spcPts val="0"/>
              </a:spcBef>
              <a:spcAft>
                <a:spcPts val="0"/>
              </a:spcAft>
              <a:buClr>
                <a:srgbClr val="595959"/>
              </a:buClr>
              <a:buSzPts val="1800"/>
              <a:buNone/>
            </a:pPr>
            <a:endParaRPr lang="en-GB" sz="1800" b="0" i="0" u="none" strike="noStrike" cap="none" dirty="0" smtClean="0">
              <a:solidFill>
                <a:srgbClr val="000000"/>
              </a:solidFill>
              <a:latin typeface="Calibri" panose="020F0502020204030204" pitchFamily="34" charset="0"/>
              <a:cs typeface="Calibri" panose="020F0502020204030204" pitchFamily="34" charset="0"/>
              <a:sym typeface="Arial"/>
            </a:endParaRPr>
          </a:p>
          <a:p>
            <a:pPr marL="457200" marR="0" lvl="0" indent="-342900" algn="l" rtl="0">
              <a:lnSpc>
                <a:spcPct val="115000"/>
              </a:lnSpc>
              <a:spcBef>
                <a:spcPts val="0"/>
              </a:spcBef>
              <a:spcAft>
                <a:spcPts val="0"/>
              </a:spcAft>
              <a:buClr>
                <a:srgbClr val="595959"/>
              </a:buClr>
              <a:buSzPts val="1800"/>
              <a:buFont typeface="Nunito"/>
              <a:buChar char="●"/>
            </a:pPr>
            <a:r>
              <a:rPr lang="en-GB" sz="1800" dirty="0" smtClean="0">
                <a:solidFill>
                  <a:srgbClr val="000000"/>
                </a:solidFill>
                <a:latin typeface="Calibri" panose="020F0502020204030204" pitchFamily="34" charset="0"/>
                <a:cs typeface="Calibri" panose="020F0502020204030204" pitchFamily="34" charset="0"/>
              </a:rPr>
              <a:t>Handouts (x3)</a:t>
            </a:r>
            <a:endParaRPr sz="1800" dirty="0">
              <a:latin typeface="Calibri" panose="020F0502020204030204" pitchFamily="34" charset="0"/>
              <a:cs typeface="Calibri" panose="020F0502020204030204" pitchFamily="34" charset="0"/>
            </a:endParaRPr>
          </a:p>
        </p:txBody>
      </p:sp>
      <p:sp>
        <p:nvSpPr>
          <p:cNvPr id="72" name="Google Shape;72;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1">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1">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1">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1">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Shape 76"/>
        <p:cNvGrpSpPr/>
        <p:nvPr/>
      </p:nvGrpSpPr>
      <p:grpSpPr>
        <a:xfrm>
          <a:off x="0" y="0"/>
          <a:ext cx="0" cy="0"/>
          <a:chOff x="0" y="0"/>
          <a:chExt cx="0" cy="0"/>
        </a:xfrm>
      </p:grpSpPr>
      <p:sp>
        <p:nvSpPr>
          <p:cNvPr id="77" name="Google Shape;77;p12"/>
          <p:cNvSpPr txBox="1">
            <a:spLocks noGrp="1"/>
          </p:cNvSpPr>
          <p:nvPr>
            <p:ph type="title"/>
          </p:nvPr>
        </p:nvSpPr>
        <p:spPr>
          <a:xfrm>
            <a:off x="217850" y="207250"/>
            <a:ext cx="8520600" cy="4347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400" b="1" u="sng" dirty="0">
                <a:latin typeface="Calibri" panose="020F0502020204030204" pitchFamily="34" charset="0"/>
                <a:cs typeface="Calibri" panose="020F0502020204030204" pitchFamily="34" charset="0"/>
              </a:rPr>
              <a:t>Games to try</a:t>
            </a:r>
            <a:endParaRPr sz="2400" b="1" u="sng" dirty="0">
              <a:latin typeface="Calibri" panose="020F0502020204030204" pitchFamily="34" charset="0"/>
              <a:cs typeface="Calibri" panose="020F0502020204030204" pitchFamily="34" charset="0"/>
            </a:endParaRPr>
          </a:p>
        </p:txBody>
      </p:sp>
      <p:sp>
        <p:nvSpPr>
          <p:cNvPr id="78" name="Google Shape;78;p12"/>
          <p:cNvSpPr txBox="1">
            <a:spLocks noGrp="1"/>
          </p:cNvSpPr>
          <p:nvPr>
            <p:ph type="body" idx="1"/>
          </p:nvPr>
        </p:nvSpPr>
        <p:spPr>
          <a:xfrm>
            <a:off x="122842" y="339066"/>
            <a:ext cx="8898316" cy="4804434"/>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Clr>
                <a:schemeClr val="dk1"/>
              </a:buClr>
              <a:buSzPts val="1100"/>
              <a:buFont typeface="Arial"/>
              <a:buNone/>
            </a:pPr>
            <a:endParaRPr sz="1100" dirty="0"/>
          </a:p>
          <a:p>
            <a:pPr marL="457200" lvl="0" indent="-355600" algn="l" rtl="0">
              <a:lnSpc>
                <a:spcPct val="150000"/>
              </a:lnSpc>
              <a:spcBef>
                <a:spcPts val="0"/>
              </a:spcBef>
              <a:spcAft>
                <a:spcPts val="0"/>
              </a:spcAft>
              <a:buClr>
                <a:schemeClr val="dk1"/>
              </a:buClr>
              <a:buSzPts val="2000"/>
              <a:buFont typeface="Arial"/>
              <a:buChar char="●"/>
            </a:pPr>
            <a:r>
              <a:rPr lang="en-GB" sz="1800" dirty="0">
                <a:latin typeface="Calibri" panose="020F0502020204030204" pitchFamily="34" charset="0"/>
                <a:cs typeface="Calibri" panose="020F0502020204030204" pitchFamily="34" charset="0"/>
              </a:rPr>
              <a:t>Climb the stairs counting in </a:t>
            </a:r>
            <a:r>
              <a:rPr lang="en-GB" sz="1800" dirty="0" smtClean="0">
                <a:latin typeface="Calibri" panose="020F0502020204030204" pitchFamily="34" charset="0"/>
                <a:cs typeface="Calibri" panose="020F0502020204030204" pitchFamily="34" charset="0"/>
              </a:rPr>
              <a:t>multiples.</a:t>
            </a:r>
            <a:endParaRPr sz="1800" dirty="0">
              <a:latin typeface="Calibri" panose="020F0502020204030204" pitchFamily="34" charset="0"/>
              <a:cs typeface="Calibri" panose="020F0502020204030204" pitchFamily="34" charset="0"/>
            </a:endParaRPr>
          </a:p>
          <a:p>
            <a:pPr marL="457200" lvl="0" indent="-355600" algn="l" rtl="0">
              <a:lnSpc>
                <a:spcPct val="150000"/>
              </a:lnSpc>
              <a:spcBef>
                <a:spcPts val="0"/>
              </a:spcBef>
              <a:spcAft>
                <a:spcPts val="0"/>
              </a:spcAft>
              <a:buClr>
                <a:schemeClr val="dk1"/>
              </a:buClr>
              <a:buSzPts val="2000"/>
              <a:buFont typeface="Arial"/>
              <a:buChar char="●"/>
            </a:pPr>
            <a:r>
              <a:rPr lang="en-GB" sz="1800" dirty="0">
                <a:latin typeface="Calibri" panose="020F0502020204030204" pitchFamily="34" charset="0"/>
                <a:cs typeface="Calibri" panose="020F0502020204030204" pitchFamily="34" charset="0"/>
              </a:rPr>
              <a:t>Play </a:t>
            </a:r>
            <a:r>
              <a:rPr lang="en-GB" sz="1800" dirty="0" smtClean="0">
                <a:latin typeface="Calibri" panose="020F0502020204030204" pitchFamily="34" charset="0"/>
                <a:cs typeface="Calibri" panose="020F0502020204030204" pitchFamily="34" charset="0"/>
              </a:rPr>
              <a:t>times </a:t>
            </a:r>
            <a:r>
              <a:rPr lang="en-GB" sz="1800" dirty="0">
                <a:latin typeface="Calibri" panose="020F0502020204030204" pitchFamily="34" charset="0"/>
                <a:cs typeface="Calibri" panose="020F0502020204030204" pitchFamily="34" charset="0"/>
              </a:rPr>
              <a:t>tables games verbally.</a:t>
            </a:r>
            <a:endParaRPr sz="1800" dirty="0">
              <a:latin typeface="Calibri" panose="020F0502020204030204" pitchFamily="34" charset="0"/>
              <a:cs typeface="Calibri" panose="020F0502020204030204" pitchFamily="34" charset="0"/>
            </a:endParaRPr>
          </a:p>
          <a:p>
            <a:pPr marL="457200" lvl="0" indent="-355600" algn="l" rtl="0">
              <a:lnSpc>
                <a:spcPct val="150000"/>
              </a:lnSpc>
              <a:spcBef>
                <a:spcPts val="0"/>
              </a:spcBef>
              <a:spcAft>
                <a:spcPts val="0"/>
              </a:spcAft>
              <a:buClr>
                <a:schemeClr val="dk1"/>
              </a:buClr>
              <a:buSzPts val="2000"/>
              <a:buFont typeface="Arial"/>
              <a:buChar char="●"/>
            </a:pPr>
            <a:r>
              <a:rPr lang="en-GB" sz="1800" dirty="0">
                <a:latin typeface="Calibri" panose="020F0502020204030204" pitchFamily="34" charset="0"/>
                <a:cs typeface="Calibri" panose="020F0502020204030204" pitchFamily="34" charset="0"/>
              </a:rPr>
              <a:t>Listen and sing along to times tables songs.</a:t>
            </a:r>
            <a:endParaRPr sz="1800" dirty="0">
              <a:latin typeface="Calibri" panose="020F0502020204030204" pitchFamily="34" charset="0"/>
              <a:cs typeface="Calibri" panose="020F0502020204030204" pitchFamily="34" charset="0"/>
            </a:endParaRPr>
          </a:p>
          <a:p>
            <a:pPr marL="457200" lvl="0" indent="-355600" algn="l" rtl="0">
              <a:lnSpc>
                <a:spcPct val="150000"/>
              </a:lnSpc>
              <a:spcBef>
                <a:spcPts val="0"/>
              </a:spcBef>
              <a:spcAft>
                <a:spcPts val="0"/>
              </a:spcAft>
              <a:buClr>
                <a:schemeClr val="dk1"/>
              </a:buClr>
              <a:buSzPts val="2000"/>
              <a:buFont typeface="Arial"/>
              <a:buChar char="●"/>
            </a:pPr>
            <a:r>
              <a:rPr lang="en-GB" sz="1800" dirty="0">
                <a:latin typeface="Calibri" panose="020F0502020204030204" pitchFamily="34" charset="0"/>
                <a:cs typeface="Calibri" panose="020F0502020204030204" pitchFamily="34" charset="0"/>
              </a:rPr>
              <a:t>Take it in turns to say times tables in funny voices. </a:t>
            </a:r>
            <a:endParaRPr sz="1800" dirty="0">
              <a:latin typeface="Calibri" panose="020F0502020204030204" pitchFamily="34" charset="0"/>
              <a:cs typeface="Calibri" panose="020F0502020204030204" pitchFamily="34" charset="0"/>
            </a:endParaRPr>
          </a:p>
          <a:p>
            <a:pPr marL="457200" lvl="0" indent="-355600" algn="l" rtl="0">
              <a:lnSpc>
                <a:spcPct val="150000"/>
              </a:lnSpc>
              <a:spcBef>
                <a:spcPts val="0"/>
              </a:spcBef>
              <a:spcAft>
                <a:spcPts val="0"/>
              </a:spcAft>
              <a:buClr>
                <a:schemeClr val="dk1"/>
              </a:buClr>
              <a:buSzPts val="2000"/>
              <a:buFont typeface="Arial"/>
              <a:buChar char="●"/>
            </a:pPr>
            <a:r>
              <a:rPr lang="en-GB" sz="1800" dirty="0">
                <a:latin typeface="Calibri" panose="020F0502020204030204" pitchFamily="34" charset="0"/>
                <a:cs typeface="Calibri" panose="020F0502020204030204" pitchFamily="34" charset="0"/>
              </a:rPr>
              <a:t>Play maths games online:</a:t>
            </a:r>
          </a:p>
          <a:p>
            <a:pPr marL="101600" lvl="0" indent="0" algn="l" rtl="0">
              <a:lnSpc>
                <a:spcPct val="150000"/>
              </a:lnSpc>
              <a:spcBef>
                <a:spcPts val="0"/>
              </a:spcBef>
              <a:spcAft>
                <a:spcPts val="0"/>
              </a:spcAft>
              <a:buClr>
                <a:schemeClr val="dk1"/>
              </a:buClr>
              <a:buSzPts val="2000"/>
              <a:buNone/>
            </a:pPr>
            <a:r>
              <a:rPr lang="en-GB" b="1" dirty="0" err="1">
                <a:latin typeface="Calibri" panose="020F0502020204030204" pitchFamily="34" charset="0"/>
                <a:cs typeface="Calibri" panose="020F0502020204030204" pitchFamily="34" charset="0"/>
              </a:rPr>
              <a:t>TTRockstars</a:t>
            </a:r>
            <a:r>
              <a:rPr lang="en-GB" b="1" dirty="0">
                <a:latin typeface="Calibri" panose="020F0502020204030204" pitchFamily="34" charset="0"/>
                <a:cs typeface="Calibri" panose="020F0502020204030204" pitchFamily="34" charset="0"/>
              </a:rPr>
              <a:t>:</a:t>
            </a:r>
            <a:r>
              <a:rPr lang="en-GB" dirty="0">
                <a:latin typeface="Calibri" panose="020F0502020204030204" pitchFamily="34" charset="0"/>
                <a:cs typeface="Calibri" panose="020F0502020204030204" pitchFamily="34" charset="0"/>
              </a:rPr>
              <a:t> </a:t>
            </a:r>
            <a:r>
              <a:rPr lang="en-US" kern="0" dirty="0">
                <a:solidFill>
                  <a:srgbClr val="000000"/>
                </a:solidFill>
                <a:latin typeface="Calibri" panose="020F0502020204030204" pitchFamily="34" charset="0"/>
                <a:cs typeface="Calibri" panose="020F0502020204030204" pitchFamily="34" charset="0"/>
                <a:hlinkClick r:id="rId3"/>
              </a:rPr>
              <a:t>https://ttrockstars.com/</a:t>
            </a:r>
            <a:r>
              <a:rPr lang="en-GB" dirty="0">
                <a:latin typeface="Calibri" panose="020F0502020204030204" pitchFamily="34" charset="0"/>
                <a:cs typeface="Calibri" panose="020F0502020204030204" pitchFamily="34" charset="0"/>
              </a:rPr>
              <a:t> </a:t>
            </a:r>
          </a:p>
          <a:p>
            <a:pPr marL="101600" indent="0">
              <a:lnSpc>
                <a:spcPct val="150000"/>
              </a:lnSpc>
              <a:buClr>
                <a:schemeClr val="dk1"/>
              </a:buClr>
              <a:buSzPts val="2000"/>
              <a:buNone/>
            </a:pPr>
            <a:r>
              <a:rPr lang="en-GB" b="1" dirty="0">
                <a:highlight>
                  <a:srgbClr val="FFFFFF"/>
                </a:highlight>
                <a:latin typeface="Calibri" panose="020F0502020204030204" pitchFamily="34" charset="0"/>
                <a:ea typeface="Calibri"/>
                <a:cs typeface="Calibri" panose="020F0502020204030204" pitchFamily="34" charset="0"/>
                <a:sym typeface="Calibri"/>
              </a:rPr>
              <a:t>Hit the Button:</a:t>
            </a:r>
            <a:r>
              <a:rPr lang="en-GB" dirty="0">
                <a:highlight>
                  <a:srgbClr val="FFFFFF"/>
                </a:highlight>
                <a:latin typeface="Calibri" panose="020F0502020204030204" pitchFamily="34" charset="0"/>
                <a:ea typeface="Calibri"/>
                <a:cs typeface="Calibri" panose="020F0502020204030204" pitchFamily="34" charset="0"/>
                <a:sym typeface="Calibri"/>
              </a:rPr>
              <a:t> </a:t>
            </a:r>
            <a:r>
              <a:rPr lang="en-GB" dirty="0">
                <a:solidFill>
                  <a:srgbClr val="0000FF"/>
                </a:solidFill>
                <a:effectLst/>
                <a:latin typeface="Calibri" panose="020F0502020204030204" pitchFamily="34" charset="0"/>
                <a:hlinkClick r:id="rId4"/>
              </a:rPr>
              <a:t>https://</a:t>
            </a:r>
            <a:r>
              <a:rPr lang="en-GB" dirty="0" err="1">
                <a:solidFill>
                  <a:srgbClr val="0000FF"/>
                </a:solidFill>
                <a:effectLst/>
                <a:latin typeface="Calibri" panose="020F0502020204030204" pitchFamily="34" charset="0"/>
                <a:hlinkClick r:id="rId4"/>
              </a:rPr>
              <a:t>www.topmarks.co.uk</a:t>
            </a:r>
            <a:r>
              <a:rPr lang="en-GB" dirty="0">
                <a:solidFill>
                  <a:srgbClr val="0000FF"/>
                </a:solidFill>
                <a:effectLst/>
                <a:latin typeface="Calibri" panose="020F0502020204030204" pitchFamily="34" charset="0"/>
                <a:hlinkClick r:id="rId4"/>
              </a:rPr>
              <a:t>/maths-games/hit-the-button </a:t>
            </a:r>
            <a:endParaRPr lang="en-GB" dirty="0">
              <a:highlight>
                <a:srgbClr val="FFFFFF"/>
              </a:highlight>
              <a:latin typeface="Calibri" panose="020F0502020204030204" pitchFamily="34" charset="0"/>
              <a:ea typeface="Calibri"/>
              <a:cs typeface="Calibri" panose="020F0502020204030204" pitchFamily="34" charset="0"/>
              <a:sym typeface="Calibri"/>
            </a:endParaRPr>
          </a:p>
          <a:p>
            <a:pPr marL="101600" indent="0">
              <a:lnSpc>
                <a:spcPct val="150000"/>
              </a:lnSpc>
              <a:buClr>
                <a:schemeClr val="dk1"/>
              </a:buClr>
              <a:buSzPts val="2000"/>
              <a:buNone/>
            </a:pPr>
            <a:r>
              <a:rPr lang="en-GB" b="1" dirty="0" err="1">
                <a:highlight>
                  <a:srgbClr val="FFFFFF"/>
                </a:highlight>
                <a:latin typeface="Calibri" panose="020F0502020204030204" pitchFamily="34" charset="0"/>
                <a:ea typeface="Calibri"/>
                <a:cs typeface="Calibri" panose="020F0502020204030204" pitchFamily="34" charset="0"/>
                <a:sym typeface="Calibri"/>
              </a:rPr>
              <a:t>Timestable</a:t>
            </a:r>
            <a:r>
              <a:rPr lang="en-GB" b="1" dirty="0">
                <a:highlight>
                  <a:srgbClr val="FFFFFF"/>
                </a:highlight>
                <a:latin typeface="Calibri" panose="020F0502020204030204" pitchFamily="34" charset="0"/>
                <a:ea typeface="Calibri"/>
                <a:cs typeface="Calibri" panose="020F0502020204030204" pitchFamily="34" charset="0"/>
                <a:sym typeface="Calibri"/>
              </a:rPr>
              <a:t> games: </a:t>
            </a:r>
            <a:r>
              <a:rPr lang="en-GB" u="sng" dirty="0">
                <a:solidFill>
                  <a:schemeClr val="hlink"/>
                </a:solidFill>
                <a:highlight>
                  <a:srgbClr val="FFFFFF"/>
                </a:highlight>
                <a:latin typeface="Calibri" panose="020F0502020204030204" pitchFamily="34" charset="0"/>
                <a:ea typeface="Calibri"/>
                <a:cs typeface="Calibri" panose="020F0502020204030204" pitchFamily="34" charset="0"/>
                <a:sym typeface="Calibri"/>
                <a:hlinkClick r:id="rId5"/>
              </a:rPr>
              <a:t>https://www.timestables.co.uk/games/</a:t>
            </a:r>
            <a:endParaRPr lang="en-GB" u="sng" dirty="0">
              <a:solidFill>
                <a:schemeClr val="hlink"/>
              </a:solidFill>
              <a:highlight>
                <a:srgbClr val="FFFFFF"/>
              </a:highlight>
              <a:latin typeface="Calibri" panose="020F0502020204030204" pitchFamily="34" charset="0"/>
              <a:ea typeface="Calibri"/>
              <a:cs typeface="Calibri" panose="020F0502020204030204" pitchFamily="34" charset="0"/>
              <a:sym typeface="Calibri"/>
            </a:endParaRPr>
          </a:p>
          <a:p>
            <a:pPr marL="101600" indent="0">
              <a:lnSpc>
                <a:spcPct val="150000"/>
              </a:lnSpc>
              <a:buClr>
                <a:schemeClr val="dk1"/>
              </a:buClr>
              <a:buSzPts val="2000"/>
              <a:buNone/>
            </a:pPr>
            <a:r>
              <a:rPr lang="en-GB" b="1" dirty="0">
                <a:highlight>
                  <a:srgbClr val="FFFFFF"/>
                </a:highlight>
                <a:latin typeface="Calibri" panose="020F0502020204030204" pitchFamily="34" charset="0"/>
                <a:ea typeface="Calibri"/>
                <a:cs typeface="Calibri" panose="020F0502020204030204" pitchFamily="34" charset="0"/>
                <a:sym typeface="Calibri"/>
              </a:rPr>
              <a:t>Maths frame: </a:t>
            </a:r>
            <a:r>
              <a:rPr lang="en-GB" u="sng" dirty="0">
                <a:solidFill>
                  <a:schemeClr val="hlink"/>
                </a:solidFill>
                <a:highlight>
                  <a:srgbClr val="FFFFFF"/>
                </a:highlight>
                <a:latin typeface="Calibri" panose="020F0502020204030204" pitchFamily="34" charset="0"/>
                <a:ea typeface="Calibri"/>
                <a:cs typeface="Calibri" panose="020F0502020204030204" pitchFamily="34" charset="0"/>
                <a:sym typeface="Calibri"/>
                <a:hlinkClick r:id="rId6"/>
              </a:rPr>
              <a:t>https://mathsframe.co.uk/en/resources/resource/477/Multiplication-Tables-Check</a:t>
            </a:r>
            <a:endParaRPr lang="en-GB" u="sng" dirty="0">
              <a:solidFill>
                <a:schemeClr val="hlink"/>
              </a:solidFill>
              <a:highlight>
                <a:srgbClr val="FFFFFF"/>
              </a:highlight>
              <a:latin typeface="Calibri" panose="020F0502020204030204" pitchFamily="34" charset="0"/>
              <a:ea typeface="Calibri"/>
              <a:cs typeface="Calibri" panose="020F0502020204030204" pitchFamily="34" charset="0"/>
              <a:sym typeface="Calibri"/>
            </a:endParaRPr>
          </a:p>
          <a:p>
            <a:pPr marL="114300" lvl="0" indent="0" defTabSz="914400">
              <a:lnSpc>
                <a:spcPct val="150000"/>
              </a:lnSpc>
              <a:buClr>
                <a:srgbClr val="595959"/>
              </a:buClr>
              <a:buNone/>
              <a:defRPr/>
            </a:pPr>
            <a:r>
              <a:rPr lang="en-US" b="1" kern="0" dirty="0">
                <a:solidFill>
                  <a:srgbClr val="000000"/>
                </a:solidFill>
                <a:latin typeface="Calibri" panose="020F0502020204030204" pitchFamily="34" charset="0"/>
                <a:cs typeface="Calibri" panose="020F0502020204030204" pitchFamily="34" charset="0"/>
              </a:rPr>
              <a:t>Talking Times Tables:  </a:t>
            </a:r>
            <a:r>
              <a:rPr lang="en-US" kern="0" dirty="0">
                <a:solidFill>
                  <a:srgbClr val="000000"/>
                </a:solidFill>
                <a:latin typeface="Calibri" panose="020F0502020204030204" pitchFamily="34" charset="0"/>
                <a:cs typeface="Calibri" panose="020F0502020204030204" pitchFamily="34" charset="0"/>
                <a:hlinkClick r:id="rId7"/>
              </a:rPr>
              <a:t>https://talkingtimestables.uk/y4_ks2_mtc_practice_tests_multiplication_tables_check.php</a:t>
            </a:r>
            <a:endParaRPr lang="en-US" kern="0" dirty="0">
              <a:solidFill>
                <a:srgbClr val="000000"/>
              </a:solidFill>
              <a:latin typeface="Calibri" panose="020F0502020204030204" pitchFamily="34" charset="0"/>
              <a:cs typeface="Calibri" panose="020F0502020204030204" pitchFamily="34" charset="0"/>
            </a:endParaRPr>
          </a:p>
          <a:p>
            <a:pPr marL="457200" lvl="0" indent="0" algn="l" rtl="0">
              <a:lnSpc>
                <a:spcPct val="100000"/>
              </a:lnSpc>
              <a:spcBef>
                <a:spcPts val="0"/>
              </a:spcBef>
              <a:spcAft>
                <a:spcPts val="0"/>
              </a:spcAft>
              <a:buSzPts val="1800"/>
              <a:buNone/>
            </a:pPr>
            <a:endParaRPr sz="1300" dirty="0">
              <a:highlight>
                <a:srgbClr val="FFFFFF"/>
              </a:highlight>
              <a:latin typeface="Calibri"/>
              <a:ea typeface="Calibri"/>
              <a:cs typeface="Calibri"/>
              <a:sym typeface="Calibri"/>
            </a:endParaRPr>
          </a:p>
        </p:txBody>
      </p:sp>
      <p:sp>
        <p:nvSpPr>
          <p:cNvPr id="79" name="Google Shape;79;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9</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AEF0089-8EDD-C51B-EEEA-0F0823308C0C}"/>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10</a:t>
            </a:fld>
            <a:endParaRPr lang="en-GB"/>
          </a:p>
        </p:txBody>
      </p:sp>
      <p:sp>
        <p:nvSpPr>
          <p:cNvPr id="10" name="TextBox 9">
            <a:extLst>
              <a:ext uri="{FF2B5EF4-FFF2-40B4-BE49-F238E27FC236}">
                <a16:creationId xmlns:a16="http://schemas.microsoft.com/office/drawing/2014/main" id="{534CBF5B-ADFF-DEA4-2E98-B1568F47890E}"/>
              </a:ext>
            </a:extLst>
          </p:cNvPr>
          <p:cNvSpPr txBox="1"/>
          <p:nvPr/>
        </p:nvSpPr>
        <p:spPr>
          <a:xfrm>
            <a:off x="309819" y="329525"/>
            <a:ext cx="8436989" cy="4001095"/>
          </a:xfrm>
          <a:prstGeom prst="rect">
            <a:avLst/>
          </a:prstGeom>
          <a:noFill/>
        </p:spPr>
        <p:txBody>
          <a:bodyPr wrap="square">
            <a:spAutoFit/>
          </a:bodyPr>
          <a:lstStyle/>
          <a:p>
            <a:pPr algn="ctr"/>
            <a:r>
              <a:rPr lang="en-GB" sz="2400" b="1" u="sng" dirty="0">
                <a:solidFill>
                  <a:schemeClr val="tx1"/>
                </a:solidFill>
                <a:effectLst/>
                <a:latin typeface="Calibri" panose="020F0502020204030204" pitchFamily="34" charset="0"/>
              </a:rPr>
              <a:t>What happens afterwards? </a:t>
            </a:r>
          </a:p>
          <a:p>
            <a:r>
              <a:rPr lang="en-GB" dirty="0">
                <a:solidFill>
                  <a:schemeClr val="tx1"/>
                </a:solidFill>
                <a:effectLst/>
              </a:rPr>
              <a:t/>
            </a:r>
            <a:br>
              <a:rPr lang="en-GB" dirty="0">
                <a:solidFill>
                  <a:schemeClr val="tx1"/>
                </a:solidFill>
                <a:effectLst/>
              </a:rPr>
            </a:br>
            <a:r>
              <a:rPr lang="en-GB" sz="1800" dirty="0">
                <a:solidFill>
                  <a:schemeClr val="tx1"/>
                </a:solidFill>
                <a:effectLst/>
                <a:latin typeface="Calibri" panose="020F0502020204030204" pitchFamily="34" charset="0"/>
                <a:cs typeface="Calibri" panose="020F0502020204030204" pitchFamily="34" charset="0"/>
              </a:rPr>
              <a:t>Following the MTC in June, the school will be able to log-in and see each child’s score out of 25. </a:t>
            </a:r>
          </a:p>
          <a:p>
            <a:r>
              <a:rPr lang="en-GB" sz="1800" dirty="0">
                <a:solidFill>
                  <a:schemeClr val="tx1"/>
                </a:solidFill>
                <a:effectLst/>
                <a:latin typeface="Calibri" panose="020F0502020204030204" pitchFamily="34" charset="0"/>
                <a:cs typeface="Calibri" panose="020F0502020204030204" pitchFamily="34" charset="0"/>
              </a:rPr>
              <a:t/>
            </a:r>
            <a:br>
              <a:rPr lang="en-GB" sz="1800" dirty="0">
                <a:solidFill>
                  <a:schemeClr val="tx1"/>
                </a:solidFill>
                <a:effectLst/>
                <a:latin typeface="Calibri" panose="020F0502020204030204" pitchFamily="34" charset="0"/>
                <a:cs typeface="Calibri" panose="020F0502020204030204" pitchFamily="34" charset="0"/>
              </a:rPr>
            </a:br>
            <a:r>
              <a:rPr lang="en-GB" sz="1800" dirty="0">
                <a:solidFill>
                  <a:schemeClr val="tx1"/>
                </a:solidFill>
                <a:effectLst/>
                <a:latin typeface="Calibri" panose="020F0502020204030204" pitchFamily="34" charset="0"/>
                <a:cs typeface="Calibri" panose="020F0502020204030204" pitchFamily="34" charset="0"/>
              </a:rPr>
              <a:t>Children will not ‘pass’ or ‘fail’ the check; it will provide a snapshot of how fluent they are with multiplication facts up to 12 x 12. Following the check, the performance data will be published. The data from the check will be used at school level to identify pupils who may need additional support and intervention in securing their multiplication facts in Upper Key Stage 2 (Year 5 and Year 6). </a:t>
            </a:r>
          </a:p>
          <a:p>
            <a:r>
              <a:rPr lang="en-GB" sz="1800" dirty="0">
                <a:solidFill>
                  <a:schemeClr val="tx1"/>
                </a:solidFill>
                <a:effectLst/>
                <a:latin typeface="Calibri" panose="020F0502020204030204" pitchFamily="34" charset="0"/>
                <a:cs typeface="Calibri" panose="020F0502020204030204" pitchFamily="34" charset="0"/>
              </a:rPr>
              <a:t/>
            </a:r>
            <a:br>
              <a:rPr lang="en-GB" sz="1800" dirty="0">
                <a:solidFill>
                  <a:schemeClr val="tx1"/>
                </a:solidFill>
                <a:effectLst/>
                <a:latin typeface="Calibri" panose="020F0502020204030204" pitchFamily="34" charset="0"/>
                <a:cs typeface="Calibri" panose="020F0502020204030204" pitchFamily="34" charset="0"/>
              </a:rPr>
            </a:br>
            <a:r>
              <a:rPr lang="en-GB" sz="1800" dirty="0">
                <a:solidFill>
                  <a:schemeClr val="tx1"/>
                </a:solidFill>
                <a:effectLst/>
                <a:latin typeface="Calibri" panose="020F0502020204030204" pitchFamily="34" charset="0"/>
                <a:cs typeface="Calibri" panose="020F0502020204030204" pitchFamily="34" charset="0"/>
              </a:rPr>
              <a:t>Year 4 teachers will include your child’s score in their end of Year 4 school report which will be sent home in July </a:t>
            </a:r>
            <a:r>
              <a:rPr lang="en-GB" sz="1800" dirty="0" smtClean="0">
                <a:solidFill>
                  <a:schemeClr val="tx1"/>
                </a:solidFill>
                <a:effectLst/>
                <a:latin typeface="Calibri" panose="020F0502020204030204" pitchFamily="34" charset="0"/>
                <a:cs typeface="Calibri" panose="020F0502020204030204" pitchFamily="34" charset="0"/>
              </a:rPr>
              <a:t>2026. </a:t>
            </a:r>
            <a:r>
              <a:rPr lang="en-GB" sz="1800" dirty="0">
                <a:effectLst/>
                <a:latin typeface="Calibri" panose="020F0502020204030204" pitchFamily="34" charset="0"/>
                <a:cs typeface="Calibri" panose="020F0502020204030204" pitchFamily="34" charset="0"/>
              </a:rPr>
              <a:t/>
            </a:r>
            <a:br>
              <a:rPr lang="en-GB" sz="1800" dirty="0">
                <a:effectLst/>
                <a:latin typeface="Calibri" panose="020F0502020204030204" pitchFamily="34" charset="0"/>
                <a:cs typeface="Calibri" panose="020F0502020204030204" pitchFamily="34" charset="0"/>
              </a:rPr>
            </a:br>
            <a:endParaRPr lang="en-US" sz="1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842413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Shape 83"/>
        <p:cNvGrpSpPr/>
        <p:nvPr/>
      </p:nvGrpSpPr>
      <p:grpSpPr>
        <a:xfrm>
          <a:off x="0" y="0"/>
          <a:ext cx="0" cy="0"/>
          <a:chOff x="0" y="0"/>
          <a:chExt cx="0" cy="0"/>
        </a:xfrm>
      </p:grpSpPr>
      <p:sp>
        <p:nvSpPr>
          <p:cNvPr id="84" name="Google Shape;84;p13"/>
          <p:cNvSpPr txBox="1">
            <a:spLocks noGrp="1"/>
          </p:cNvSpPr>
          <p:nvPr>
            <p:ph type="body" idx="1"/>
          </p:nvPr>
        </p:nvSpPr>
        <p:spPr>
          <a:xfrm>
            <a:off x="311700" y="80084"/>
            <a:ext cx="8520600" cy="17625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0"/>
              </a:spcAft>
              <a:buSzPts val="1800"/>
              <a:buNone/>
            </a:pPr>
            <a:r>
              <a:rPr lang="en-GB" sz="2700" dirty="0">
                <a:latin typeface="Calibri" panose="020F0502020204030204" pitchFamily="34" charset="0"/>
                <a:cs typeface="Calibri" panose="020F0502020204030204" pitchFamily="34" charset="0"/>
              </a:rPr>
              <a:t>We really thank you for your support with this matter and wish our Year 4 pupils all the best for the upcoming MTC in June </a:t>
            </a:r>
            <a:r>
              <a:rPr lang="en-GB" sz="2700" dirty="0" smtClean="0">
                <a:latin typeface="Calibri" panose="020F0502020204030204" pitchFamily="34" charset="0"/>
                <a:cs typeface="Calibri" panose="020F0502020204030204" pitchFamily="34" charset="0"/>
              </a:rPr>
              <a:t>2026.</a:t>
            </a:r>
            <a:endParaRPr sz="2700" dirty="0">
              <a:latin typeface="Calibri" panose="020F0502020204030204" pitchFamily="34" charset="0"/>
              <a:cs typeface="Calibri" panose="020F0502020204030204" pitchFamily="34" charset="0"/>
            </a:endParaRPr>
          </a:p>
          <a:p>
            <a:pPr marL="0" lvl="0" indent="0" algn="ctr" rtl="0">
              <a:lnSpc>
                <a:spcPct val="115000"/>
              </a:lnSpc>
              <a:spcBef>
                <a:spcPts val="0"/>
              </a:spcBef>
              <a:spcAft>
                <a:spcPts val="0"/>
              </a:spcAft>
              <a:buSzPts val="1800"/>
              <a:buNone/>
            </a:pPr>
            <a:endParaRPr dirty="0"/>
          </a:p>
        </p:txBody>
      </p:sp>
      <p:sp>
        <p:nvSpPr>
          <p:cNvPr id="85" name="Google Shape;85;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11</a:t>
            </a:fld>
            <a:endParaRPr/>
          </a:p>
        </p:txBody>
      </p:sp>
      <p:sp>
        <p:nvSpPr>
          <p:cNvPr id="86" name="Google Shape;86;p13"/>
          <p:cNvSpPr txBox="1"/>
          <p:nvPr/>
        </p:nvSpPr>
        <p:spPr>
          <a:xfrm>
            <a:off x="-125431" y="3011621"/>
            <a:ext cx="7486500" cy="10467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2800"/>
              <a:buFont typeface="Arial"/>
              <a:buNone/>
            </a:pPr>
            <a:r>
              <a:rPr lang="en-GB" sz="2400" b="1" i="0" u="none" strike="noStrike" cap="none" dirty="0">
                <a:solidFill>
                  <a:srgbClr val="000000"/>
                </a:solidFill>
                <a:latin typeface="Calibri" panose="020F0502020204030204" pitchFamily="34" charset="0"/>
                <a:cs typeface="Calibri" panose="020F0502020204030204" pitchFamily="34" charset="0"/>
                <a:sym typeface="Arial"/>
              </a:rPr>
              <a:t>Thank for taking the time to come </a:t>
            </a:r>
            <a:r>
              <a:rPr lang="en-GB" sz="2400" b="1" i="0" u="none" strike="noStrike" cap="none" dirty="0" smtClean="0">
                <a:solidFill>
                  <a:srgbClr val="000000"/>
                </a:solidFill>
                <a:latin typeface="Calibri" panose="020F0502020204030204" pitchFamily="34" charset="0"/>
                <a:cs typeface="Calibri" panose="020F0502020204030204" pitchFamily="34" charset="0"/>
                <a:sym typeface="Arial"/>
              </a:rPr>
              <a:t>in and for </a:t>
            </a:r>
          </a:p>
          <a:p>
            <a:pPr marL="0" marR="0" lvl="0" indent="0" algn="ctr" rtl="0">
              <a:lnSpc>
                <a:spcPct val="100000"/>
              </a:lnSpc>
              <a:spcBef>
                <a:spcPts val="0"/>
              </a:spcBef>
              <a:spcAft>
                <a:spcPts val="0"/>
              </a:spcAft>
              <a:buClr>
                <a:srgbClr val="000000"/>
              </a:buClr>
              <a:buSzPts val="2800"/>
              <a:buFont typeface="Arial"/>
              <a:buNone/>
            </a:pPr>
            <a:r>
              <a:rPr lang="en-GB" sz="2400" b="1" i="0" u="none" strike="noStrike" cap="none" dirty="0" smtClean="0">
                <a:solidFill>
                  <a:srgbClr val="000000"/>
                </a:solidFill>
                <a:latin typeface="Calibri" panose="020F0502020204030204" pitchFamily="34" charset="0"/>
                <a:cs typeface="Calibri" panose="020F0502020204030204" pitchFamily="34" charset="0"/>
                <a:sym typeface="Arial"/>
              </a:rPr>
              <a:t>reading </a:t>
            </a:r>
            <a:r>
              <a:rPr lang="en-GB" sz="2400" b="1" i="0" u="none" strike="noStrike" cap="none" dirty="0">
                <a:solidFill>
                  <a:srgbClr val="000000"/>
                </a:solidFill>
                <a:latin typeface="Calibri" panose="020F0502020204030204" pitchFamily="34" charset="0"/>
                <a:cs typeface="Calibri" panose="020F0502020204030204" pitchFamily="34" charset="0"/>
                <a:sym typeface="Arial"/>
              </a:rPr>
              <a:t>this information</a:t>
            </a:r>
            <a:r>
              <a:rPr lang="en-GB" sz="2400" b="1" i="0" u="none" strike="noStrike" cap="none" dirty="0" smtClean="0">
                <a:solidFill>
                  <a:srgbClr val="000000"/>
                </a:solidFill>
                <a:latin typeface="Calibri" panose="020F0502020204030204" pitchFamily="34" charset="0"/>
                <a:cs typeface="Calibri" panose="020F0502020204030204" pitchFamily="34" charset="0"/>
                <a:sym typeface="Arial"/>
              </a:rPr>
              <a:t>.</a:t>
            </a:r>
          </a:p>
          <a:p>
            <a:pPr marL="0" marR="0" lvl="0" indent="0" algn="ctr" rtl="0">
              <a:lnSpc>
                <a:spcPct val="100000"/>
              </a:lnSpc>
              <a:spcBef>
                <a:spcPts val="0"/>
              </a:spcBef>
              <a:spcAft>
                <a:spcPts val="0"/>
              </a:spcAft>
              <a:buClr>
                <a:srgbClr val="000000"/>
              </a:buClr>
              <a:buSzPts val="2800"/>
              <a:buFont typeface="Arial"/>
              <a:buNone/>
            </a:pPr>
            <a:endParaRPr lang="en-GB" sz="2400" b="1" u="sng" dirty="0" smtClean="0">
              <a:solidFill>
                <a:schemeClr val="accent1"/>
              </a:solidFill>
              <a:latin typeface="Calibri" panose="020F0502020204030204" pitchFamily="34" charset="0"/>
              <a:cs typeface="Calibri" panose="020F0502020204030204" pitchFamily="34" charset="0"/>
            </a:endParaRPr>
          </a:p>
          <a:p>
            <a:pPr marL="0" marR="0" lvl="0" indent="0" algn="ctr" rtl="0">
              <a:lnSpc>
                <a:spcPct val="100000"/>
              </a:lnSpc>
              <a:spcBef>
                <a:spcPts val="0"/>
              </a:spcBef>
              <a:spcAft>
                <a:spcPts val="0"/>
              </a:spcAft>
              <a:buClr>
                <a:srgbClr val="000000"/>
              </a:buClr>
              <a:buSzPts val="2800"/>
              <a:buFont typeface="Arial"/>
              <a:buNone/>
            </a:pPr>
            <a:r>
              <a:rPr lang="en-GB" sz="2400" b="1" u="sng" dirty="0" smtClean="0">
                <a:solidFill>
                  <a:schemeClr val="accent1"/>
                </a:solidFill>
                <a:latin typeface="Calibri" panose="020F0502020204030204" pitchFamily="34" charset="0"/>
                <a:cs typeface="Calibri" panose="020F0502020204030204" pitchFamily="34" charset="0"/>
              </a:rPr>
              <a:t>HANDOUTS</a:t>
            </a:r>
          </a:p>
          <a:p>
            <a:pPr marL="0" marR="0" lvl="0" indent="0" algn="ctr" rtl="0">
              <a:lnSpc>
                <a:spcPct val="100000"/>
              </a:lnSpc>
              <a:spcBef>
                <a:spcPts val="0"/>
              </a:spcBef>
              <a:spcAft>
                <a:spcPts val="0"/>
              </a:spcAft>
              <a:buClr>
                <a:srgbClr val="000000"/>
              </a:buClr>
              <a:buSzPts val="2800"/>
              <a:buFont typeface="Arial"/>
              <a:buNone/>
            </a:pPr>
            <a:r>
              <a:rPr lang="en-GB" sz="2400" b="1" dirty="0" smtClean="0">
                <a:solidFill>
                  <a:schemeClr val="accent1"/>
                </a:solidFill>
                <a:latin typeface="Calibri" panose="020F0502020204030204" pitchFamily="34" charset="0"/>
                <a:cs typeface="Calibri" panose="020F0502020204030204" pitchFamily="34" charset="0"/>
              </a:rPr>
              <a:t>  - MTC Letter </a:t>
            </a:r>
          </a:p>
          <a:p>
            <a:pPr marL="0" marR="0" lvl="0" indent="0" algn="ctr" rtl="0">
              <a:lnSpc>
                <a:spcPct val="100000"/>
              </a:lnSpc>
              <a:spcBef>
                <a:spcPts val="0"/>
              </a:spcBef>
              <a:spcAft>
                <a:spcPts val="0"/>
              </a:spcAft>
              <a:buClr>
                <a:srgbClr val="000000"/>
              </a:buClr>
              <a:buSzPts val="2800"/>
              <a:buFont typeface="Arial"/>
              <a:buNone/>
            </a:pPr>
            <a:r>
              <a:rPr lang="en-GB" sz="2400" b="1" dirty="0" smtClean="0">
                <a:solidFill>
                  <a:schemeClr val="accent1"/>
                </a:solidFill>
                <a:latin typeface="Calibri" panose="020F0502020204030204" pitchFamily="34" charset="0"/>
                <a:cs typeface="Calibri" panose="020F0502020204030204" pitchFamily="34" charset="0"/>
              </a:rPr>
              <a:t>- MTC Prep schedule</a:t>
            </a:r>
          </a:p>
          <a:p>
            <a:pPr marL="0" marR="0" lvl="0" indent="0" algn="ctr" rtl="0">
              <a:lnSpc>
                <a:spcPct val="100000"/>
              </a:lnSpc>
              <a:spcBef>
                <a:spcPts val="0"/>
              </a:spcBef>
              <a:spcAft>
                <a:spcPts val="0"/>
              </a:spcAft>
              <a:buClr>
                <a:srgbClr val="000000"/>
              </a:buClr>
              <a:buSzPts val="2800"/>
              <a:buFont typeface="Arial"/>
              <a:buNone/>
            </a:pPr>
            <a:r>
              <a:rPr lang="en-GB" sz="2400" b="1" dirty="0" smtClean="0">
                <a:solidFill>
                  <a:schemeClr val="accent1"/>
                </a:solidFill>
                <a:latin typeface="Calibri" panose="020F0502020204030204" pitchFamily="34" charset="0"/>
                <a:cs typeface="Calibri" panose="020F0502020204030204" pitchFamily="34" charset="0"/>
              </a:rPr>
              <a:t>- Government MTC booklet</a:t>
            </a:r>
          </a:p>
          <a:p>
            <a:pPr marL="0" marR="0" lvl="0" indent="0" algn="ctr" rtl="0">
              <a:lnSpc>
                <a:spcPct val="100000"/>
              </a:lnSpc>
              <a:spcBef>
                <a:spcPts val="0"/>
              </a:spcBef>
              <a:spcAft>
                <a:spcPts val="0"/>
              </a:spcAft>
              <a:buClr>
                <a:srgbClr val="000000"/>
              </a:buClr>
              <a:buSzPts val="2800"/>
              <a:buFont typeface="Arial"/>
              <a:buNone/>
            </a:pPr>
            <a:endParaRPr sz="2400" b="1" i="0" u="none" strike="noStrike" cap="none" dirty="0">
              <a:solidFill>
                <a:schemeClr val="accent1"/>
              </a:solidFill>
              <a:latin typeface="Calibri" panose="020F0502020204030204" pitchFamily="34" charset="0"/>
              <a:cs typeface="Calibri" panose="020F0502020204030204" pitchFamily="34" charset="0"/>
              <a:sym typeface="Arial"/>
            </a:endParaRPr>
          </a:p>
        </p:txBody>
      </p:sp>
      <p:pic>
        <p:nvPicPr>
          <p:cNvPr id="2" name="Picture 4" descr="Times Tables Challenge - Quiz! - Microsoft Apps">
            <a:extLst>
              <a:ext uri="{FF2B5EF4-FFF2-40B4-BE49-F238E27FC236}">
                <a16:creationId xmlns:a16="http://schemas.microsoft.com/office/drawing/2014/main" id="{D3C5BC1B-E2E7-D80E-9AF3-172EFCEB69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3760" y="1924754"/>
            <a:ext cx="1583048" cy="158304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953FD93CC76FF4CBF80386BF21471B0" ma:contentTypeVersion="11" ma:contentTypeDescription="Create a new document." ma:contentTypeScope="" ma:versionID="51f22bff639ab9b5137a5a79c78ea320">
  <xsd:schema xmlns:xsd="http://www.w3.org/2001/XMLSchema" xmlns:xs="http://www.w3.org/2001/XMLSchema" xmlns:p="http://schemas.microsoft.com/office/2006/metadata/properties" xmlns:ns2="7b888329-3778-4e74-9dd8-11f3decf7f0a" xmlns:ns3="0d9109ad-b95e-482a-9bc0-d5f08e6977e4" targetNamespace="http://schemas.microsoft.com/office/2006/metadata/properties" ma:root="true" ma:fieldsID="81bfe7ee60594136bf8a908ef7113572" ns2:_="" ns3:_="">
    <xsd:import namespace="7b888329-3778-4e74-9dd8-11f3decf7f0a"/>
    <xsd:import namespace="0d9109ad-b95e-482a-9bc0-d5f08e6977e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b888329-3778-4e74-9dd8-11f3decf7f0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c7875658-6c8f-407e-90c6-70515fb6588b"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d9109ad-b95e-482a-9bc0-d5f08e6977e4"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a2172585-b8f9-47dd-a47d-2f7de65ebb82}" ma:internalName="TaxCatchAll" ma:showField="CatchAllData" ma:web="0d9109ad-b95e-482a-9bc0-d5f08e6977e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7b888329-3778-4e74-9dd8-11f3decf7f0a">
      <Terms xmlns="http://schemas.microsoft.com/office/infopath/2007/PartnerControls"/>
    </lcf76f155ced4ddcb4097134ff3c332f>
    <TaxCatchAll xmlns="0d9109ad-b95e-482a-9bc0-d5f08e6977e4" xsi:nil="true"/>
  </documentManagement>
</p:properties>
</file>

<file path=customXml/itemProps1.xml><?xml version="1.0" encoding="utf-8"?>
<ds:datastoreItem xmlns:ds="http://schemas.openxmlformats.org/officeDocument/2006/customXml" ds:itemID="{50043FFF-2B81-4A06-A456-D2B75DDA726C}">
  <ds:schemaRefs>
    <ds:schemaRef ds:uri="http://schemas.microsoft.com/sharepoint/v3/contenttype/forms"/>
  </ds:schemaRefs>
</ds:datastoreItem>
</file>

<file path=customXml/itemProps2.xml><?xml version="1.0" encoding="utf-8"?>
<ds:datastoreItem xmlns:ds="http://schemas.openxmlformats.org/officeDocument/2006/customXml" ds:itemID="{0E95358A-4EE3-47A7-A038-8079ACF4B52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b888329-3778-4e74-9dd8-11f3decf7f0a"/>
    <ds:schemaRef ds:uri="0d9109ad-b95e-482a-9bc0-d5f08e6977e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240C535-10CC-4E67-B90D-46BF4C664B01}">
  <ds:schemaRefs>
    <ds:schemaRef ds:uri="http://purl.org/dc/dcmitype/"/>
    <ds:schemaRef ds:uri="7b888329-3778-4e74-9dd8-11f3decf7f0a"/>
    <ds:schemaRef ds:uri="http://schemas.microsoft.com/office/2006/metadata/properties"/>
    <ds:schemaRef ds:uri="http://schemas.openxmlformats.org/package/2006/metadata/core-properties"/>
    <ds:schemaRef ds:uri="http://schemas.microsoft.com/office/infopath/2007/PartnerControls"/>
    <ds:schemaRef ds:uri="http://www.w3.org/XML/1998/namespace"/>
    <ds:schemaRef ds:uri="http://schemas.microsoft.com/office/2006/documentManagement/types"/>
    <ds:schemaRef ds:uri="http://purl.org/dc/terms/"/>
    <ds:schemaRef ds:uri="0d9109ad-b95e-482a-9bc0-d5f08e6977e4"/>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84</TotalTime>
  <Words>1034</Words>
  <Application>Microsoft Office PowerPoint</Application>
  <PresentationFormat>On-screen Show (16:9)</PresentationFormat>
  <Paragraphs>104</Paragraphs>
  <Slides>11</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Calibri</vt:lpstr>
      <vt:lpstr>Arial</vt:lpstr>
      <vt:lpstr>Wingdings</vt:lpstr>
      <vt:lpstr>Nunito</vt:lpstr>
      <vt:lpstr>Nunito Sans SemiBold</vt:lpstr>
      <vt:lpstr>TSL</vt:lpstr>
      <vt:lpstr>PowerPoint Presentation</vt:lpstr>
      <vt:lpstr>PowerPoint Presentation</vt:lpstr>
      <vt:lpstr>Important information about multiplication tables check (MTC)</vt:lpstr>
      <vt:lpstr>When the check will take place</vt:lpstr>
      <vt:lpstr>How the check is carried out</vt:lpstr>
      <vt:lpstr>Specific arrangements for the check</vt:lpstr>
      <vt:lpstr>The check questions</vt:lpstr>
      <vt:lpstr>How best to prepare your child for the check</vt:lpstr>
      <vt:lpstr>Games to try</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 Reuben</dc:creator>
  <cp:lastModifiedBy>James Sullivan</cp:lastModifiedBy>
  <cp:revision>12</cp:revision>
  <dcterms:modified xsi:type="dcterms:W3CDTF">2026-01-14T16:00:05Z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0x010100E953FD93CC76FF4CBF80386BF21471B0</vt:lpwstr>
  </property>
  <property fmtid="{D5CDD505-2E9C-101B-9397-08002B2CF9AE}" pid="3" name="MediaServiceImageTags">
    <vt:lpwstr/>
  </property>
</Properties>
</file>