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5"/>
  </p:handoutMasterIdLst>
  <p:sldIdLst>
    <p:sldId id="279" r:id="rId2"/>
    <p:sldId id="256" r:id="rId3"/>
    <p:sldId id="257" r:id="rId4"/>
    <p:sldId id="258" r:id="rId5"/>
    <p:sldId id="265" r:id="rId6"/>
    <p:sldId id="269" r:id="rId7"/>
    <p:sldId id="270" r:id="rId8"/>
    <p:sldId id="271" r:id="rId9"/>
    <p:sldId id="266" r:id="rId10"/>
    <p:sldId id="267" r:id="rId11"/>
    <p:sldId id="268" r:id="rId12"/>
    <p:sldId id="259" r:id="rId13"/>
    <p:sldId id="260" r:id="rId14"/>
    <p:sldId id="261" r:id="rId15"/>
    <p:sldId id="262" r:id="rId16"/>
    <p:sldId id="263" r:id="rId17"/>
    <p:sldId id="264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61A13-896E-E04C-9F56-8296662B2C53}" type="datetimeFigureOut">
              <a:rPr lang="en-US" smtClean="0"/>
              <a:t>2/27/23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A7226-D721-9045-BA38-A5F0E83C3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8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9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1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0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8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09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01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9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6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7A055-E4A9-DF4C-B541-37C5CC026A8E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D653C-240B-F044-9A03-B8FB716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2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W_Logo_white_redheader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44" y="214804"/>
            <a:ext cx="2202273" cy="192695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251857" y="2141763"/>
            <a:ext cx="47438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KS2 SATs Presentation</a:t>
            </a:r>
          </a:p>
          <a:p>
            <a:r>
              <a:rPr lang="en-US" sz="3200" dirty="0"/>
              <a:t>Tanya Naylor, Deputy Head</a:t>
            </a:r>
          </a:p>
        </p:txBody>
      </p:sp>
    </p:spTree>
    <p:extLst>
      <p:ext uri="{BB962C8B-B14F-4D97-AF65-F5344CB8AC3E}">
        <p14:creationId xmlns:p14="http://schemas.microsoft.com/office/powerpoint/2010/main" val="4249770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681" y="474345"/>
            <a:ext cx="854021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i="1" dirty="0"/>
              <a:t>There will be a selection of question types: </a:t>
            </a:r>
            <a:endParaRPr lang="en-GB" sz="2500" dirty="0"/>
          </a:p>
          <a:p>
            <a:pPr lvl="0"/>
            <a:r>
              <a:rPr lang="en-US" sz="2500" b="1" dirty="0"/>
              <a:t>Ranking/ordering</a:t>
            </a:r>
            <a:r>
              <a:rPr lang="en-US" sz="2500" dirty="0"/>
              <a:t>, e.g. ‘Number the events below to show the order in which they happen in the story’  </a:t>
            </a:r>
            <a:endParaRPr lang="en-GB" sz="2500" dirty="0"/>
          </a:p>
          <a:p>
            <a:pPr lvl="0"/>
            <a:r>
              <a:rPr lang="en-US" sz="2500" b="1" dirty="0" err="1"/>
              <a:t>Labelling</a:t>
            </a:r>
            <a:r>
              <a:rPr lang="en-US" sz="2500" dirty="0"/>
              <a:t>, e.g. ‘Label the text to show the title of the story’  </a:t>
            </a:r>
            <a:endParaRPr lang="en-GB" sz="2500" dirty="0"/>
          </a:p>
          <a:p>
            <a:pPr lvl="0"/>
            <a:r>
              <a:rPr lang="en-US" sz="2500" dirty="0"/>
              <a:t>Find and copy, e.g. ‘Find and copy one word that suggests  what the weather is like in the story’  </a:t>
            </a:r>
            <a:endParaRPr lang="en-GB" sz="2500" dirty="0"/>
          </a:p>
          <a:p>
            <a:pPr lvl="0"/>
            <a:r>
              <a:rPr lang="en-US" sz="2500" b="1" dirty="0"/>
              <a:t>Short constructed response</a:t>
            </a:r>
            <a:r>
              <a:rPr lang="en-US" sz="2500" dirty="0"/>
              <a:t>, e.g. ‘What does the bear eat?’  </a:t>
            </a:r>
            <a:endParaRPr lang="en-GB" sz="2500" dirty="0"/>
          </a:p>
          <a:p>
            <a:pPr lvl="0"/>
            <a:r>
              <a:rPr lang="en-US" sz="2500" b="1" dirty="0"/>
              <a:t>Open-ended response</a:t>
            </a:r>
            <a:r>
              <a:rPr lang="en-US" sz="2500" dirty="0"/>
              <a:t>, e.g. ‘Look at the sentence that begins Once upon a time. How does the writer increase the tension throughout this paragraph? Explain fully, referring to the text in your answer.’  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904719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3099" y="431926"/>
            <a:ext cx="8121603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/>
              <a:t>More Example Questions </a:t>
            </a:r>
            <a:endParaRPr lang="en-GB" sz="3800" dirty="0"/>
          </a:p>
          <a:p>
            <a:r>
              <a:rPr lang="en-US" sz="3800" dirty="0"/>
              <a:t>Retrieval question: </a:t>
            </a:r>
            <a:endParaRPr lang="en-GB" sz="3800" dirty="0"/>
          </a:p>
          <a:p>
            <a:r>
              <a:rPr lang="en-US" sz="3800" b="1" dirty="0"/>
              <a:t>How much did the first space tourist pay to go into space? </a:t>
            </a:r>
            <a:endParaRPr lang="en-GB" sz="3800" dirty="0"/>
          </a:p>
          <a:p>
            <a:r>
              <a:rPr lang="en-US" sz="3800" dirty="0"/>
              <a:t>Explanation question: </a:t>
            </a:r>
            <a:endParaRPr lang="en-GB" sz="3800" dirty="0"/>
          </a:p>
          <a:p>
            <a:r>
              <a:rPr lang="en-US" sz="3800" b="1" dirty="0"/>
              <a:t>Explain how the descriptions of the iguanodons in this paragraph support the idea that they were both </a:t>
            </a:r>
            <a:r>
              <a:rPr lang="en-US" sz="3800" b="1" i="1" dirty="0"/>
              <a:t>inoffensive and brutes. </a:t>
            </a:r>
            <a:endParaRPr lang="en-GB" sz="3800" dirty="0"/>
          </a:p>
        </p:txBody>
      </p:sp>
    </p:spTree>
    <p:extLst>
      <p:ext uri="{BB962C8B-B14F-4D97-AF65-F5344CB8AC3E}">
        <p14:creationId xmlns:p14="http://schemas.microsoft.com/office/powerpoint/2010/main" val="2242173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3303" y="682933"/>
            <a:ext cx="78228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baseline="30000" dirty="0"/>
              <a:t>Mathematics test :</a:t>
            </a:r>
          </a:p>
          <a:p>
            <a:r>
              <a:rPr lang="en-US" sz="4800" b="1" baseline="30000" dirty="0"/>
              <a:t>Paper 1 – Arithmetic : 30 minutes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 Focus on number and calculation skills. 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 36 questions (40</a:t>
            </a:r>
            <a:r>
              <a:rPr lang="en-US" sz="4800" dirty="0"/>
              <a:t> </a:t>
            </a:r>
            <a:r>
              <a:rPr lang="en-US" sz="4800" baseline="30000" dirty="0"/>
              <a:t>Marks)</a:t>
            </a: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721" y="3429000"/>
            <a:ext cx="1625600" cy="135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4682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477" y="38345"/>
            <a:ext cx="8312917" cy="5847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Paper 1 – Arithmetic – Example Questions </a:t>
            </a:r>
            <a:endParaRPr lang="en-GB" sz="3600" dirty="0"/>
          </a:p>
          <a:p>
            <a:pPr lvl="0"/>
            <a:r>
              <a:rPr lang="en-US" sz="3200" dirty="0"/>
              <a:t>Starter questions: </a:t>
            </a:r>
          </a:p>
          <a:p>
            <a:pPr lvl="0"/>
            <a:r>
              <a:rPr lang="en-US" sz="3200" dirty="0"/>
              <a:t>979 + 100 =  1,440 ÷ 12 = </a:t>
            </a:r>
          </a:p>
          <a:p>
            <a:pPr lvl="0"/>
            <a:r>
              <a:rPr lang="en-US" sz="3200" dirty="0"/>
              <a:t>1.28 × 100 = </a:t>
            </a:r>
          </a:p>
          <a:p>
            <a:pPr lvl="0"/>
            <a:r>
              <a:rPr lang="en-US" sz="3200" dirty="0"/>
              <a:t>20% of 1,500 = </a:t>
            </a:r>
          </a:p>
          <a:p>
            <a:pPr lvl="0"/>
            <a:r>
              <a:rPr lang="en-US" sz="3200" dirty="0"/>
              <a:t>2.5 + 0.05 = </a:t>
            </a:r>
          </a:p>
          <a:p>
            <a:pPr lvl="0"/>
            <a:r>
              <a:rPr lang="en-US" sz="3200" dirty="0"/>
              <a:t>1,034 + 586 =  48 ÷ 6 = </a:t>
            </a:r>
            <a:endParaRPr lang="en-GB" sz="3200" dirty="0"/>
          </a:p>
          <a:p>
            <a:pPr lvl="0"/>
            <a:endParaRPr lang="en-US" sz="3200" dirty="0"/>
          </a:p>
          <a:p>
            <a:pPr lvl="0"/>
            <a:r>
              <a:rPr lang="en-US" sz="3200" dirty="0"/>
              <a:t>More challenging questions: </a:t>
            </a:r>
          </a:p>
          <a:p>
            <a:pPr lvl="0"/>
            <a:r>
              <a:rPr lang="en-US" sz="3200" dirty="0"/>
              <a:t>2331 </a:t>
            </a:r>
            <a:r>
              <a:rPr lang="en-US" sz="3200" b="1" dirty="0"/>
              <a:t>÷ </a:t>
            </a:r>
            <a:r>
              <a:rPr lang="en-US" sz="3200" dirty="0"/>
              <a:t>37  3/4 + 7/12</a:t>
            </a:r>
          </a:p>
          <a:p>
            <a:pPr lvl="0"/>
            <a:r>
              <a:rPr lang="en-US" sz="3200" dirty="0"/>
              <a:t> 95% of 240  </a:t>
            </a:r>
            <a:endParaRPr lang="en-GB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361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7997" y="504163"/>
            <a:ext cx="82958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Papers 2 &amp; 3 : </a:t>
            </a:r>
            <a:endParaRPr lang="en-GB" sz="4000" dirty="0"/>
          </a:p>
          <a:p>
            <a:r>
              <a:rPr lang="en-US" sz="4000" b="1" dirty="0"/>
              <a:t>Mathematical Reasoning: 40 minutes </a:t>
            </a:r>
            <a:endParaRPr lang="en-GB" sz="4000" dirty="0"/>
          </a:p>
          <a:p>
            <a:r>
              <a:rPr lang="en-US" sz="4000" dirty="0"/>
              <a:t>•Solving problems e.g. purchasing things in a shop, or dealing with measurements such as weight or area.</a:t>
            </a:r>
          </a:p>
          <a:p>
            <a:r>
              <a:rPr lang="en-US" sz="4000" dirty="0"/>
              <a:t> •Geometry and statistics, as well as using arithmetic and number knowledge to solve problems. </a:t>
            </a:r>
            <a:endParaRPr lang="en-GB" sz="4000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767" y="5469834"/>
            <a:ext cx="2338642" cy="1103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3360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8810" y="240566"/>
            <a:ext cx="8445284" cy="5447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Papers 2 &amp; 3 – Mathematical Reasoning – Example Questions </a:t>
            </a:r>
          </a:p>
          <a:p>
            <a:endParaRPr lang="en-GB" sz="2400" dirty="0"/>
          </a:p>
          <a:p>
            <a:r>
              <a:rPr lang="en-US" sz="3600" dirty="0"/>
              <a:t>• Starter question: </a:t>
            </a:r>
            <a:r>
              <a:rPr lang="en-US" sz="3600" b="1" dirty="0"/>
              <a:t>A pack of paper has 150 sheets. 4 children each take 7 sheets. How many sheets of paper are left in the pack?</a:t>
            </a:r>
          </a:p>
          <a:p>
            <a:r>
              <a:rPr lang="en-US" sz="3600" b="1" dirty="0"/>
              <a:t> </a:t>
            </a:r>
            <a:endParaRPr lang="en-GB" sz="3600" dirty="0"/>
          </a:p>
          <a:p>
            <a:r>
              <a:rPr lang="en-US" sz="3600" dirty="0"/>
              <a:t>• Challenging question: </a:t>
            </a:r>
            <a:r>
              <a:rPr lang="en-US" sz="3600" b="1" dirty="0"/>
              <a:t>One gram of gold costs £32.94. What is the cost of half a kilogram of gold?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54636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450" y="1620547"/>
            <a:ext cx="4737100" cy="4762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796754" y="256915"/>
            <a:ext cx="76284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u="sng" dirty="0"/>
              <a:t>Reasoning – sample question</a:t>
            </a:r>
          </a:p>
        </p:txBody>
      </p:sp>
    </p:spTree>
    <p:extLst>
      <p:ext uri="{BB962C8B-B14F-4D97-AF65-F5344CB8AC3E}">
        <p14:creationId xmlns:p14="http://schemas.microsoft.com/office/powerpoint/2010/main" val="944724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213" y="1216626"/>
            <a:ext cx="4178300" cy="53213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70021" y="380349"/>
            <a:ext cx="76284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u="sng" dirty="0"/>
              <a:t>Reasoning – sample question</a:t>
            </a:r>
          </a:p>
        </p:txBody>
      </p:sp>
    </p:spTree>
    <p:extLst>
      <p:ext uri="{BB962C8B-B14F-4D97-AF65-F5344CB8AC3E}">
        <p14:creationId xmlns:p14="http://schemas.microsoft.com/office/powerpoint/2010/main" val="681768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23151"/>
            <a:ext cx="9143999" cy="647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Marking and Results </a:t>
            </a:r>
            <a:endParaRPr lang="en-GB" sz="3200" dirty="0"/>
          </a:p>
          <a:p>
            <a:pPr lvl="0">
              <a:lnSpc>
                <a:spcPct val="120000"/>
              </a:lnSpc>
            </a:pPr>
            <a:r>
              <a:rPr lang="en-US" sz="3200" dirty="0"/>
              <a:t>Tests will be marked externally by a computer.</a:t>
            </a:r>
          </a:p>
          <a:p>
            <a:pPr lvl="0">
              <a:lnSpc>
                <a:spcPct val="120000"/>
              </a:lnSpc>
            </a:pPr>
            <a:r>
              <a:rPr lang="en-US" sz="3200" dirty="0"/>
              <a:t>Once the results are returned to the school (usually early July), they will be reported to you. </a:t>
            </a:r>
          </a:p>
          <a:p>
            <a:pPr lvl="0">
              <a:lnSpc>
                <a:spcPct val="120000"/>
              </a:lnSpc>
            </a:pPr>
            <a:r>
              <a:rPr lang="en-US" sz="3200" dirty="0"/>
              <a:t>Your child’s score will be converted to a scaled score to allow it to be compared to others’. Scaled scores will normally range between 80 and 120. </a:t>
            </a:r>
            <a:endParaRPr lang="en-GB" sz="3200" dirty="0"/>
          </a:p>
          <a:p>
            <a:pPr lvl="0">
              <a:lnSpc>
                <a:spcPct val="120000"/>
              </a:lnSpc>
            </a:pPr>
            <a:r>
              <a:rPr lang="en-US" sz="3200" dirty="0"/>
              <a:t>The scale will be set so that reaching a score of </a:t>
            </a:r>
            <a:r>
              <a:rPr lang="en-US" sz="3200" b="1" dirty="0"/>
              <a:t>100 will indicate that your child is working at the expected standard for the </a:t>
            </a:r>
            <a:r>
              <a:rPr lang="en-US" sz="3200" dirty="0"/>
              <a:t>end of Key Stage 2. </a:t>
            </a:r>
          </a:p>
          <a:p>
            <a:pPr lvl="0">
              <a:lnSpc>
                <a:spcPct val="120000"/>
              </a:lnSpc>
            </a:pPr>
            <a:r>
              <a:rPr lang="en-US" sz="3200" dirty="0"/>
              <a:t>Writing and Science are Teacher Assessed.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51162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505" y="223534"/>
            <a:ext cx="8146501" cy="6986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/>
              <a:buChar char="•"/>
            </a:pPr>
            <a:r>
              <a:rPr lang="en-US" sz="3200" dirty="0"/>
              <a:t>Higher scores indicates advanced attainment  </a:t>
            </a:r>
            <a:endParaRPr lang="en-GB" sz="3200" dirty="0"/>
          </a:p>
          <a:p>
            <a:pPr marL="457200" lvl="0" indent="-457200">
              <a:buFont typeface="Arial"/>
              <a:buChar char="•"/>
            </a:pPr>
            <a:r>
              <a:rPr lang="en-US" sz="3200" dirty="0"/>
              <a:t>Lower scores suggests your child may need some additional support to catch up with his or her peers.  </a:t>
            </a:r>
            <a:endParaRPr lang="en-GB" sz="3200" dirty="0"/>
          </a:p>
          <a:p>
            <a:pPr marL="457200" lvl="0" indent="-457200">
              <a:buFont typeface="Arial"/>
              <a:buChar char="•"/>
            </a:pPr>
            <a:r>
              <a:rPr lang="en-US" sz="3200" dirty="0"/>
              <a:t>Scores will be provided for reading, mathematics, and grammar, punctuation and spelling.  </a:t>
            </a:r>
            <a:endParaRPr lang="en-GB" sz="3200" dirty="0"/>
          </a:p>
          <a:p>
            <a:pPr marL="457200" lvl="0" indent="-457200">
              <a:buFont typeface="Arial"/>
              <a:buChar char="•"/>
            </a:pPr>
            <a:r>
              <a:rPr lang="en-US" sz="3200" dirty="0"/>
              <a:t>School will report on other subjects such as science and writing, as well as the more general report comments.  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1414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2733" y="749176"/>
            <a:ext cx="7283069" cy="3744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baseline="30000" dirty="0"/>
              <a:t>Welcome, Parents!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•End of KS2 Assessments 2022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•What to expect from the overhaul of KS2 tests.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•How you can support your child/children</a:t>
            </a:r>
            <a:endParaRPr lang="en-US" sz="4800" dirty="0"/>
          </a:p>
        </p:txBody>
      </p:sp>
      <p:pic>
        <p:nvPicPr>
          <p:cNvPr id="3" name="Picture 2" descr="DW_Logo_white_redheader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44" y="214804"/>
            <a:ext cx="2202273" cy="19269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7066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2896" y="313510"/>
            <a:ext cx="82211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baseline="30000" dirty="0"/>
              <a:t>How you can help your child achieve well</a:t>
            </a:r>
          </a:p>
          <a:p>
            <a:r>
              <a:rPr lang="en-US" sz="4800" baseline="30000" dirty="0"/>
              <a:t>• Continue the good support you have been giving over the years!</a:t>
            </a:r>
          </a:p>
          <a:p>
            <a:r>
              <a:rPr lang="en-US" sz="4800" baseline="30000" dirty="0"/>
              <a:t>• Please do not become or make your child over anxious and worried that these are life changing exams!</a:t>
            </a:r>
          </a:p>
          <a:p>
            <a:r>
              <a:rPr lang="en-US" sz="4800" baseline="30000" dirty="0"/>
              <a:t>• Avoid the ‘media hype’ and keep your perspective . Stay calm and your child will be calm.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29498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164" y="263201"/>
            <a:ext cx="848491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/>
              <a:t>How can I support my child at home? </a:t>
            </a:r>
            <a:endParaRPr lang="en-US" sz="2500" dirty="0"/>
          </a:p>
          <a:p>
            <a:pPr marL="342900" indent="-342900">
              <a:buFont typeface="Arial"/>
              <a:buChar char="•"/>
            </a:pPr>
            <a:r>
              <a:rPr lang="en-US" sz="2500" dirty="0"/>
              <a:t>Time Tables (up to X12) 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/>
              <a:t>Arithmetic  - for speed 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/>
              <a:t>Formal method for the four operations: it is important child can complete methods accurately. (Methods for Year 6 child: column addition, column subtraction, short multiplication, long multiplication, short division, long division including expressing remainders as fractions, decimals and remainder form) 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/>
              <a:t>You can also help your child with the standard written methods of calculation.</a:t>
            </a:r>
          </a:p>
          <a:p>
            <a:pPr marL="342900" indent="-342900">
              <a:buFont typeface="Arial"/>
              <a:buChar char="•"/>
            </a:pPr>
            <a:r>
              <a:rPr lang="en-US" sz="2500" dirty="0"/>
              <a:t>Support with solving problems in the required steps, including embedding an understanding of estimating and rounding.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32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215" y="292836"/>
            <a:ext cx="8569778" cy="5509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baseline="30000" dirty="0"/>
              <a:t>English support</a:t>
            </a:r>
          </a:p>
          <a:p>
            <a:r>
              <a:rPr lang="en-US" sz="4400" baseline="30000" dirty="0"/>
              <a:t>Regular reading practice and reinforcing skills</a:t>
            </a:r>
          </a:p>
          <a:p>
            <a:r>
              <a:rPr lang="en-US" sz="4400" baseline="30000" dirty="0"/>
              <a:t>• a)to make deductions and make inferences about the text e.g. “Look at the sentence that begins ‘Once upon a time...’ How does the writer increase the tension throughout this paragraph?”</a:t>
            </a:r>
          </a:p>
          <a:p>
            <a:r>
              <a:rPr lang="en-US" sz="4400" baseline="30000" dirty="0"/>
              <a:t>• b)to provide reasoning for their answers by referring to the text e.g. .......Explain fully, referring to the text in your answer.’</a:t>
            </a:r>
          </a:p>
          <a:p>
            <a:r>
              <a:rPr lang="en-US" sz="4400" baseline="30000" dirty="0"/>
              <a:t>• c)to know how to work out the meanings of words by re-reading the sentence and understanding the context</a:t>
            </a:r>
          </a:p>
          <a:p>
            <a:r>
              <a:rPr lang="en-US" sz="4400" baseline="30000" dirty="0"/>
              <a:t>• d)to understand the intent of the author.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98574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912" y="285553"/>
            <a:ext cx="82958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aseline="30000" dirty="0"/>
              <a:t>In addition, spelling is now a significant part of the tests, so investigating </a:t>
            </a:r>
            <a:r>
              <a:rPr lang="en-US" sz="4800" baseline="30000"/>
              <a:t>and learning </a:t>
            </a:r>
            <a:r>
              <a:rPr lang="en-US" sz="4800" baseline="30000" dirty="0"/>
              <a:t>spelling patterns regularly is useful, as is discussing the use of spellings in the context of a sentence and using strategies such as ‘look, cover, write and check’ when learning spellings. Other strategies include breaking words up into syllables, e.g. </a:t>
            </a:r>
            <a:r>
              <a:rPr lang="en-US" sz="4800" i="1" baseline="30000" dirty="0"/>
              <a:t>important – </a:t>
            </a:r>
            <a:r>
              <a:rPr lang="en-US" sz="4800" i="1" baseline="30000" dirty="0" err="1"/>
              <a:t>im-por-tant</a:t>
            </a:r>
            <a:r>
              <a:rPr lang="en-US" sz="4800" i="1" baseline="30000" dirty="0"/>
              <a:t>.</a:t>
            </a:r>
          </a:p>
          <a:p>
            <a:r>
              <a:rPr lang="en-US" sz="4800" baseline="30000" dirty="0"/>
              <a:t>The grammar paper relies on a child knowing the terminology e.g. subordinate clause, main clause, adjective, article, passive, active – and many more, which they should be incorporating in their writing.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75764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5926" y="381834"/>
            <a:ext cx="8394073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baseline="30000" dirty="0"/>
              <a:t>About the tests (</a:t>
            </a:r>
            <a:r>
              <a:rPr lang="en-US" sz="4800" baseline="30000" dirty="0"/>
              <a:t>w/c 8th May 2023)</a:t>
            </a:r>
            <a:endParaRPr lang="en-US" sz="4800" b="1" baseline="30000" dirty="0"/>
          </a:p>
          <a:p>
            <a:pPr>
              <a:lnSpc>
                <a:spcPct val="150000"/>
              </a:lnSpc>
            </a:pPr>
            <a:r>
              <a:rPr lang="en-US" sz="4800" b="1" baseline="30000" dirty="0"/>
              <a:t>Tuesday:</a:t>
            </a:r>
            <a:endParaRPr lang="en-US" sz="4800" baseline="30000" dirty="0"/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Punctuation and grammar (45 minutes)</a:t>
            </a:r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Spelling (20 spellings)</a:t>
            </a:r>
          </a:p>
          <a:p>
            <a:r>
              <a:rPr lang="en-US" sz="4800" b="1" baseline="30000" dirty="0"/>
              <a:t>Wednesday:</a:t>
            </a:r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Reading  (1 hour)</a:t>
            </a:r>
          </a:p>
          <a:p>
            <a:r>
              <a:rPr lang="en-US" sz="4800" b="1" baseline="30000" dirty="0"/>
              <a:t>Thursday:</a:t>
            </a:r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Arithmetic (30 minutes)</a:t>
            </a:r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Reasoning Paper 1(40 minutes)</a:t>
            </a:r>
          </a:p>
          <a:p>
            <a:r>
              <a:rPr lang="en-US" sz="4800" b="1" baseline="30000" dirty="0"/>
              <a:t>Friday:</a:t>
            </a:r>
            <a:endParaRPr lang="en-US" sz="4800" baseline="30000" dirty="0"/>
          </a:p>
          <a:p>
            <a:pPr marL="685800" indent="-685800">
              <a:buFont typeface="Arial"/>
              <a:buChar char="•"/>
            </a:pPr>
            <a:r>
              <a:rPr lang="en-US" sz="4800" baseline="30000" dirty="0"/>
              <a:t>Reasoning Paper 2(40 minutes)</a:t>
            </a:r>
          </a:p>
          <a:p>
            <a:endParaRPr lang="en-US" sz="4800" b="1" baseline="30000" dirty="0"/>
          </a:p>
          <a:p>
            <a:endParaRPr lang="en-US" sz="4800" b="1" baseline="30000" dirty="0"/>
          </a:p>
          <a:p>
            <a:pPr marL="685800" indent="-685800">
              <a:buFont typeface="Arial"/>
              <a:buChar char="•"/>
            </a:pPr>
            <a:endParaRPr lang="en-US" sz="4800" baseline="30000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182" y="2604654"/>
            <a:ext cx="1714500" cy="1447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9657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7971" y="587455"/>
            <a:ext cx="8461302" cy="379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baseline="30000" dirty="0"/>
              <a:t>Administration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 Tuesday 9th May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 Over 4 days Tests will be both set and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marked externally by a computer.</a:t>
            </a:r>
          </a:p>
          <a:p>
            <a:pPr>
              <a:lnSpc>
                <a:spcPct val="150000"/>
              </a:lnSpc>
            </a:pPr>
            <a:r>
              <a:rPr lang="en-US" sz="4800" baseline="30000" dirty="0"/>
              <a:t>• Writing and Science will be Teacher Assessed.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9413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7796" y="238797"/>
            <a:ext cx="81962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The English tests </a:t>
            </a:r>
            <a:endParaRPr lang="en-GB" sz="4800" dirty="0"/>
          </a:p>
          <a:p>
            <a:r>
              <a:rPr lang="en-US" sz="4800" b="1" dirty="0"/>
              <a:t>GPS</a:t>
            </a:r>
          </a:p>
          <a:p>
            <a:pPr marL="685800" indent="-685800">
              <a:buFont typeface="Arial"/>
              <a:buChar char="•"/>
            </a:pPr>
            <a:r>
              <a:rPr lang="en-US" sz="4800" dirty="0"/>
              <a:t>Grammar and Punctuation</a:t>
            </a:r>
          </a:p>
          <a:p>
            <a:pPr marL="685800" indent="-685800">
              <a:buFont typeface="Arial"/>
              <a:buChar char="•"/>
            </a:pPr>
            <a:r>
              <a:rPr lang="en-US" sz="4800" dirty="0"/>
              <a:t>Spelling </a:t>
            </a:r>
          </a:p>
          <a:p>
            <a:r>
              <a:rPr lang="en-US" sz="4800" b="1" dirty="0"/>
              <a:t>Reading Test</a:t>
            </a:r>
            <a:endParaRPr lang="en-US" sz="4800" dirty="0"/>
          </a:p>
          <a:p>
            <a:pPr marL="685800" indent="-685800">
              <a:buFont typeface="Arial"/>
              <a:buChar char="•"/>
            </a:pPr>
            <a:r>
              <a:rPr lang="en-US" sz="4800" dirty="0"/>
              <a:t>Comprehension </a:t>
            </a:r>
            <a:endParaRPr lang="en-GB" sz="4800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593855"/>
            <a:ext cx="2438400" cy="185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101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8201" y="472577"/>
            <a:ext cx="82709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The Grammar and Punctuation Paper 1 </a:t>
            </a:r>
          </a:p>
          <a:p>
            <a:r>
              <a:rPr lang="en-US" sz="3200" b="1" dirty="0"/>
              <a:t>45 minutes </a:t>
            </a:r>
            <a:endParaRPr lang="en-GB" sz="3200" dirty="0"/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Questions will refer to both children’s knowledge of grammatical terms (such as </a:t>
            </a:r>
            <a:r>
              <a:rPr lang="en-US" sz="3200" i="1" dirty="0"/>
              <a:t>pronoun and conjunction) and </a:t>
            </a:r>
            <a:r>
              <a:rPr lang="en-US" sz="3200" dirty="0"/>
              <a:t>use of language in the right context. </a:t>
            </a:r>
            <a:endParaRPr lang="en-GB" sz="3200" dirty="0"/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Some will require children to put in the appropriate punctuation marks to clauses or sentences or to use a particular sentence structure. </a:t>
            </a:r>
          </a:p>
          <a:p>
            <a:pPr marL="457200" indent="-457200">
              <a:buFont typeface="Arial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0362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8201" y="379064"/>
            <a:ext cx="809670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Example Questions </a:t>
            </a:r>
            <a:endParaRPr lang="en-GB" sz="3600" dirty="0"/>
          </a:p>
          <a:p>
            <a:r>
              <a:rPr lang="en-US" sz="3600" dirty="0"/>
              <a:t>Starter question: </a:t>
            </a:r>
          </a:p>
          <a:p>
            <a:r>
              <a:rPr lang="en-US" sz="3600" b="1" dirty="0"/>
              <a:t>Write the contracted form of the underlined words: </a:t>
            </a:r>
            <a:endParaRPr lang="en-GB" sz="3600" dirty="0"/>
          </a:p>
          <a:p>
            <a:r>
              <a:rPr lang="en-US" sz="3600" dirty="0"/>
              <a:t>• </a:t>
            </a:r>
            <a:r>
              <a:rPr lang="en-US" sz="3600" b="1" i="1" dirty="0"/>
              <a:t>That decision does not seem fair. </a:t>
            </a:r>
          </a:p>
          <a:p>
            <a:endParaRPr lang="en-US" sz="3600" dirty="0"/>
          </a:p>
          <a:p>
            <a:r>
              <a:rPr lang="en-US" sz="3600" dirty="0"/>
              <a:t>Challenging question: </a:t>
            </a:r>
          </a:p>
          <a:p>
            <a:r>
              <a:rPr lang="en-US" sz="3600" b="1" dirty="0"/>
              <a:t>Circle all the determiners in the sentence below: </a:t>
            </a:r>
            <a:endParaRPr lang="en-GB" sz="3600" dirty="0"/>
          </a:p>
          <a:p>
            <a:r>
              <a:rPr lang="en-US" sz="3600" dirty="0"/>
              <a:t>• </a:t>
            </a:r>
            <a:r>
              <a:rPr lang="en-US" sz="3600" b="1" i="1" dirty="0"/>
              <a:t>Two apple trees screened the open windows on one side.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44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909" y="566677"/>
            <a:ext cx="8913091" cy="6740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Paper 2 - Spelling test </a:t>
            </a:r>
            <a:r>
              <a:rPr lang="en-US" sz="3600" dirty="0"/>
              <a:t>15 minutes 20 words</a:t>
            </a:r>
            <a:endParaRPr lang="en-GB" sz="3600" dirty="0"/>
          </a:p>
          <a:p>
            <a:pPr lvl="0"/>
            <a:r>
              <a:rPr lang="en-US" sz="3600" dirty="0"/>
              <a:t>Write the missing word into the gap. </a:t>
            </a:r>
            <a:endParaRPr lang="en-GB" sz="3600" dirty="0"/>
          </a:p>
          <a:p>
            <a:pPr lvl="0"/>
            <a:r>
              <a:rPr lang="en-US" sz="3600" dirty="0"/>
              <a:t>Spellings will increase in difficulty as test progresses </a:t>
            </a:r>
          </a:p>
          <a:p>
            <a:r>
              <a:rPr lang="en-US" sz="3600" dirty="0"/>
              <a:t>Sara wanted to be an explorer and </a:t>
            </a:r>
            <a:r>
              <a:rPr lang="en-US" sz="3600" b="1" dirty="0"/>
              <a:t>discover </a:t>
            </a:r>
            <a:r>
              <a:rPr lang="en-US" sz="3600" dirty="0"/>
              <a:t>new lands. </a:t>
            </a:r>
            <a:endParaRPr lang="en-GB" sz="3600" dirty="0"/>
          </a:p>
          <a:p>
            <a:r>
              <a:rPr lang="en-US" sz="3600" dirty="0"/>
              <a:t>• The spy was sent on a secret </a:t>
            </a:r>
            <a:r>
              <a:rPr lang="en-US" sz="3600" b="1" dirty="0"/>
              <a:t>mission. </a:t>
            </a:r>
            <a:r>
              <a:rPr lang="en-US" sz="3600" dirty="0"/>
              <a:t>Challenging words: Omar put the cutlery back in the </a:t>
            </a:r>
            <a:r>
              <a:rPr lang="en-US" sz="3600" b="1" dirty="0"/>
              <a:t>drawer. </a:t>
            </a:r>
            <a:endParaRPr lang="en-GB" sz="3600" dirty="0"/>
          </a:p>
          <a:p>
            <a:r>
              <a:rPr lang="en-US" sz="3600" dirty="0"/>
              <a:t>• Ellen’s gold bracelet was her most treasured </a:t>
            </a:r>
            <a:r>
              <a:rPr lang="en-US" sz="3600" b="1" dirty="0"/>
              <a:t>possession. </a:t>
            </a:r>
            <a:endParaRPr lang="en-GB" sz="3600" dirty="0"/>
          </a:p>
          <a:p>
            <a:pPr lvl="0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8211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8201" y="427104"/>
            <a:ext cx="81714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Reading Test Paper </a:t>
            </a:r>
            <a:endParaRPr lang="en-GB" sz="4800" dirty="0"/>
          </a:p>
          <a:p>
            <a:pPr>
              <a:lnSpc>
                <a:spcPct val="150000"/>
              </a:lnSpc>
            </a:pPr>
            <a:r>
              <a:rPr lang="en-US" sz="4800" dirty="0"/>
              <a:t>• 1hr in length • 3 separate passages of text. </a:t>
            </a:r>
            <a:endParaRPr lang="en-GB" sz="4800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092" y="3931757"/>
            <a:ext cx="2960072" cy="199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270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1240</Words>
  <Application>Microsoft Macintosh PowerPoint</Application>
  <PresentationFormat>On-screen Show (4:3)</PresentationFormat>
  <Paragraphs>114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</dc:creator>
  <cp:lastModifiedBy>Tanya Naylor</cp:lastModifiedBy>
  <cp:revision>38</cp:revision>
  <cp:lastPrinted>2019-02-04T12:13:48Z</cp:lastPrinted>
  <dcterms:created xsi:type="dcterms:W3CDTF">2017-01-15T21:44:09Z</dcterms:created>
  <dcterms:modified xsi:type="dcterms:W3CDTF">2023-02-27T20:19:58Z</dcterms:modified>
</cp:coreProperties>
</file>