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16"/>
  </p:notesMasterIdLst>
  <p:sldIdLst>
    <p:sldId id="256" r:id="rId5"/>
    <p:sldId id="265" r:id="rId6"/>
    <p:sldId id="257" r:id="rId7"/>
    <p:sldId id="258" r:id="rId8"/>
    <p:sldId id="259" r:id="rId9"/>
    <p:sldId id="260" r:id="rId10"/>
    <p:sldId id="261" r:id="rId11"/>
    <p:sldId id="262" r:id="rId12"/>
    <p:sldId id="263" r:id="rId13"/>
    <p:sldId id="266" r:id="rId14"/>
    <p:sldId id="264"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anose="020B0604020202020204" charset="0"/>
      <p:regular r:id="rId21"/>
      <p:bold r:id="rId22"/>
      <p:italic r:id="rId23"/>
      <p:boldItalic r:id="rId24"/>
    </p:embeddedFont>
    <p:embeddedFont>
      <p:font typeface="Nunito Sans SemiBold"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8" d="100"/>
          <a:sy n="108" d="100"/>
        </p:scale>
        <p:origin x="73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2"/>
          <p:cNvPicPr preferRelativeResize="0"/>
          <p:nvPr/>
        </p:nvPicPr>
        <p:blipFill rotWithShape="1">
          <a:blip r:embed="rId2">
            <a:alphaModFix/>
          </a:blip>
          <a:srcRect/>
          <a:stretch/>
        </p:blipFill>
        <p:spPr>
          <a:xfrm>
            <a:off x="0" y="4449300"/>
            <a:ext cx="1619337" cy="694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3">
  <p:cSld name="TITLE_3">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4"/>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4"/>
          <p:cNvPicPr preferRelativeResize="0"/>
          <p:nvPr/>
        </p:nvPicPr>
        <p:blipFill rotWithShape="1">
          <a:blip r:embed="rId2">
            <a:alphaModFix/>
          </a:blip>
          <a:srcRect/>
          <a:stretch/>
        </p:blipFill>
        <p:spPr>
          <a:xfrm>
            <a:off x="4028000" y="1335094"/>
            <a:ext cx="1011651" cy="892000"/>
          </a:xfrm>
          <a:prstGeom prst="rect">
            <a:avLst/>
          </a:prstGeom>
          <a:noFill/>
          <a:ln>
            <a:noFill/>
          </a:ln>
        </p:spPr>
      </p:pic>
      <p:sp>
        <p:nvSpPr>
          <p:cNvPr id="23" name="Google Shape;23;p4"/>
          <p:cNvSpPr txBox="1">
            <a:spLocks noGrp="1"/>
          </p:cNvSpPr>
          <p:nvPr>
            <p:ph type="title"/>
          </p:nvPr>
        </p:nvSpPr>
        <p:spPr>
          <a:xfrm>
            <a:off x="311700" y="2636725"/>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Nunito Sans SemiBold"/>
              <a:buChar char="●"/>
              <a:defRPr sz="1800" b="0" i="0" u="none" strike="noStrike" cap="none">
                <a:solidFill>
                  <a:schemeClr val="dk2"/>
                </a:solidFill>
                <a:latin typeface="Nunito Sans SemiBold"/>
                <a:ea typeface="Nunito Sans SemiBold"/>
                <a:cs typeface="Nunito Sans SemiBold"/>
                <a:sym typeface="Nunito Sans SemiBold"/>
              </a:defRPr>
            </a:lvl1pPr>
            <a:lvl2pPr marL="914400" marR="0" lvl="1"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4pPr>
            <a:lvl5pPr marL="2286000" marR="0" lvl="4"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5pPr>
            <a:lvl6pPr marL="2743200" marR="0" lvl="5"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6pPr>
            <a:lvl7pPr marL="3200400" marR="0" lvl="6"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7pPr>
            <a:lvl8pPr marL="3657600" marR="0" lvl="7"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8pPr>
            <a:lvl9pPr marL="4114800" marR="0" lvl="8" indent="-317500" algn="l" rtl="0">
              <a:lnSpc>
                <a:spcPct val="115000"/>
              </a:lnSpc>
              <a:spcBef>
                <a:spcPts val="1600"/>
              </a:spcBef>
              <a:spcAft>
                <a:spcPts val="160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urbrainy.com/mtc/test" TargetMode="External"/><Relationship Id="rId3" Type="http://schemas.openxmlformats.org/officeDocument/2006/relationships/hyperlink" Target="https://ttrockstars.com/" TargetMode="External"/><Relationship Id="rId7" Type="http://schemas.openxmlformats.org/officeDocument/2006/relationships/hyperlink" Target="https://talkingtimestables.uk/y4_ks2_mtc_practice_tests_multiplication_tables_check.ph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mathsframe.co.uk/en/resources/resource/477/Multiplication-Tables-Check" TargetMode="External"/><Relationship Id="rId5" Type="http://schemas.openxmlformats.org/officeDocument/2006/relationships/hyperlink" Target="https://www.timestables.co.uk/games/" TargetMode="External"/><Relationship Id="rId4" Type="http://schemas.openxmlformats.org/officeDocument/2006/relationships/hyperlink" Target="https://www.topmarks.co.uk/maths-games/hit-the-butto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
        <p:nvSpPr>
          <p:cNvPr id="30" name="Google Shape;30;p5"/>
          <p:cNvSpPr txBox="1"/>
          <p:nvPr/>
        </p:nvSpPr>
        <p:spPr>
          <a:xfrm>
            <a:off x="1762744" y="2571750"/>
            <a:ext cx="5320800" cy="216979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GB" sz="4300" b="0" i="0" u="sng" strike="noStrike" cap="none" dirty="0">
                <a:solidFill>
                  <a:srgbClr val="000000"/>
                </a:solidFill>
                <a:latin typeface="Calibri" panose="020F0502020204030204" pitchFamily="34" charset="0"/>
                <a:cs typeface="Calibri" panose="020F0502020204030204" pitchFamily="34" charset="0"/>
                <a:sym typeface="Arial"/>
              </a:rPr>
              <a:t>Year 4 Multiplication Tables Check (MTC) 2025</a:t>
            </a:r>
            <a:endParaRPr sz="4300" b="0" i="0" u="sng"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 name="Picture 2" descr="Image result for dinglewell junior school">
            <a:extLst>
              <a:ext uri="{FF2B5EF4-FFF2-40B4-BE49-F238E27FC236}">
                <a16:creationId xmlns:a16="http://schemas.microsoft.com/office/drawing/2014/main" id="{15E9F6E3-4CF7-79DD-56FE-66D6A5A6A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930" y="301394"/>
            <a:ext cx="2360428" cy="227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mes Tables Challenge - Quiz! - Microsoft Apps">
            <a:extLst>
              <a:ext uri="{FF2B5EF4-FFF2-40B4-BE49-F238E27FC236}">
                <a16:creationId xmlns:a16="http://schemas.microsoft.com/office/drawing/2014/main" id="{B7E5509B-6207-8302-FC0A-12DBE8B1D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256" y="3080169"/>
            <a:ext cx="1583048" cy="158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F0089-8EDD-C51B-EEEA-0F0823308C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10" name="TextBox 9">
            <a:extLst>
              <a:ext uri="{FF2B5EF4-FFF2-40B4-BE49-F238E27FC236}">
                <a16:creationId xmlns:a16="http://schemas.microsoft.com/office/drawing/2014/main" id="{534CBF5B-ADFF-DEA4-2E98-B1568F47890E}"/>
              </a:ext>
            </a:extLst>
          </p:cNvPr>
          <p:cNvSpPr txBox="1"/>
          <p:nvPr/>
        </p:nvSpPr>
        <p:spPr>
          <a:xfrm>
            <a:off x="309819" y="329525"/>
            <a:ext cx="8436989" cy="4001095"/>
          </a:xfrm>
          <a:prstGeom prst="rect">
            <a:avLst/>
          </a:prstGeom>
          <a:noFill/>
        </p:spPr>
        <p:txBody>
          <a:bodyPr wrap="square">
            <a:spAutoFit/>
          </a:bodyPr>
          <a:lstStyle/>
          <a:p>
            <a:pPr algn="ctr"/>
            <a:r>
              <a:rPr lang="en-GB" sz="2400" b="1" u="sng" dirty="0">
                <a:solidFill>
                  <a:schemeClr val="tx1"/>
                </a:solidFill>
                <a:effectLst/>
                <a:latin typeface="Calibri" panose="020F0502020204030204" pitchFamily="34" charset="0"/>
              </a:rPr>
              <a:t>What happens afterwards? </a:t>
            </a:r>
          </a:p>
          <a:p>
            <a:r>
              <a:rPr lang="en-GB" dirty="0">
                <a:solidFill>
                  <a:schemeClr val="tx1"/>
                </a:solidFill>
                <a:effectLst/>
              </a:rPr>
              <a:t/>
            </a:r>
            <a:br>
              <a:rPr lang="en-GB" dirty="0">
                <a:solidFill>
                  <a:schemeClr val="tx1"/>
                </a:solidFill>
                <a:effectLst/>
              </a:rPr>
            </a:br>
            <a:r>
              <a:rPr lang="en-GB" sz="1800" dirty="0">
                <a:solidFill>
                  <a:schemeClr val="tx1"/>
                </a:solidFill>
                <a:effectLst/>
                <a:latin typeface="Calibri" panose="020F0502020204030204" pitchFamily="34" charset="0"/>
                <a:cs typeface="Calibri" panose="020F0502020204030204" pitchFamily="34" charset="0"/>
              </a:rPr>
              <a:t>Following the MTC in June, the school will be able to log-in and see each child’s score out of 25. </a:t>
            </a:r>
          </a:p>
          <a:p>
            <a:r>
              <a:rPr lang="en-GB" sz="1800" dirty="0">
                <a:solidFill>
                  <a:schemeClr val="tx1"/>
                </a:solidFill>
                <a:effectLst/>
                <a:latin typeface="Calibri" panose="020F0502020204030204" pitchFamily="34" charset="0"/>
                <a:cs typeface="Calibri" panose="020F0502020204030204" pitchFamily="34" charset="0"/>
              </a:rPr>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Children will not ‘pass’ or ‘fail’ the check; it will provide a snapshot of how fluent they are with multiplication facts up to 12 x 12. Following the check, the performance data will be published. The data from the check will be used at school level to identify pupils who may need additional support and intervention in securing their multiplication facts in Upper Key Stage 2 (Year 5 and Year 6). </a:t>
            </a:r>
          </a:p>
          <a:p>
            <a:r>
              <a:rPr lang="en-GB" sz="1800" dirty="0">
                <a:solidFill>
                  <a:schemeClr val="tx1"/>
                </a:solidFill>
                <a:effectLst/>
                <a:latin typeface="Calibri" panose="020F0502020204030204" pitchFamily="34" charset="0"/>
                <a:cs typeface="Calibri" panose="020F0502020204030204" pitchFamily="34" charset="0"/>
              </a:rPr>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Year 4 teachers will include your child’s score in their end of Year 4 school report which will be sent home in July 2025. </a:t>
            </a:r>
            <a:r>
              <a:rPr lang="en-GB" sz="1800" dirty="0">
                <a:effectLst/>
                <a:latin typeface="Calibri" panose="020F0502020204030204" pitchFamily="34" charset="0"/>
                <a:cs typeface="Calibri" panose="020F0502020204030204" pitchFamily="34" charset="0"/>
              </a:rPr>
              <a:t/>
            </a:r>
            <a:br>
              <a:rPr lang="en-GB" sz="1800" dirty="0">
                <a:effectLst/>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24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311700" y="739301"/>
            <a:ext cx="8520600" cy="17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2700" dirty="0">
                <a:latin typeface="Calibri" panose="020F0502020204030204" pitchFamily="34" charset="0"/>
                <a:cs typeface="Calibri" panose="020F0502020204030204" pitchFamily="34" charset="0"/>
              </a:rPr>
              <a:t>We really thank you for your support with this matter and wish our Year 4 pupils all the best for the upcoming MTC in </a:t>
            </a:r>
            <a:r>
              <a:rPr lang="en-GB" sz="2700">
                <a:latin typeface="Calibri" panose="020F0502020204030204" pitchFamily="34" charset="0"/>
                <a:cs typeface="Calibri" panose="020F0502020204030204" pitchFamily="34" charset="0"/>
              </a:rPr>
              <a:t>June 2025.</a:t>
            </a:r>
            <a:endParaRPr sz="27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SzPts val="1800"/>
              <a:buNone/>
            </a:pPr>
            <a:endParaRPr dirty="0"/>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11</a:t>
            </a:fld>
            <a:endParaRPr/>
          </a:p>
        </p:txBody>
      </p:sp>
      <p:sp>
        <p:nvSpPr>
          <p:cNvPr id="86" name="Google Shape;86;p13"/>
          <p:cNvSpPr txBox="1"/>
          <p:nvPr/>
        </p:nvSpPr>
        <p:spPr>
          <a:xfrm>
            <a:off x="774800" y="3313875"/>
            <a:ext cx="7486500" cy="104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1" i="0" u="none" strike="noStrike" cap="none" dirty="0">
                <a:solidFill>
                  <a:srgbClr val="000000"/>
                </a:solidFill>
                <a:latin typeface="Calibri" panose="020F0502020204030204" pitchFamily="34" charset="0"/>
                <a:cs typeface="Calibri" panose="020F0502020204030204" pitchFamily="34" charset="0"/>
                <a:sym typeface="Arial"/>
              </a:rPr>
              <a:t>Thank for taking the time to come to this evening and reading this information.</a:t>
            </a:r>
            <a:endParaRPr sz="2400" b="1"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 name="Picture 4" descr="Times Tables Challenge - Quiz! - Microsoft Apps">
            <a:extLst>
              <a:ext uri="{FF2B5EF4-FFF2-40B4-BE49-F238E27FC236}">
                <a16:creationId xmlns:a16="http://schemas.microsoft.com/office/drawing/2014/main" id="{D3C5BC1B-E2E7-D80E-9AF3-172EFCEB6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694" y="1850176"/>
            <a:ext cx="1583048" cy="158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07391A-B5B9-F484-1020-8C3393520A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
        <p:nvSpPr>
          <p:cNvPr id="8" name="TextBox 7">
            <a:extLst>
              <a:ext uri="{FF2B5EF4-FFF2-40B4-BE49-F238E27FC236}">
                <a16:creationId xmlns:a16="http://schemas.microsoft.com/office/drawing/2014/main" id="{65E7B82B-E2E3-0506-B34D-D4B33B48879A}"/>
              </a:ext>
            </a:extLst>
          </p:cNvPr>
          <p:cNvSpPr txBox="1"/>
          <p:nvPr/>
        </p:nvSpPr>
        <p:spPr>
          <a:xfrm>
            <a:off x="659220" y="478464"/>
            <a:ext cx="6134986" cy="3653372"/>
          </a:xfrm>
          <a:prstGeom prst="rect">
            <a:avLst/>
          </a:prstGeom>
          <a:noFill/>
        </p:spPr>
        <p:txBody>
          <a:bodyPr wrap="square">
            <a:spAutoFit/>
          </a:bodyPr>
          <a:lstStyle/>
          <a:p>
            <a:pPr algn="ctr"/>
            <a:r>
              <a:rPr lang="en-GB" sz="2400" b="1" u="sng" dirty="0">
                <a:solidFill>
                  <a:schemeClr val="tx1"/>
                </a:solidFill>
                <a:effectLst/>
                <a:latin typeface="Calibri" panose="020F0502020204030204" pitchFamily="34" charset="0"/>
                <a:cs typeface="Calibri" panose="020F0502020204030204" pitchFamily="34" charset="0"/>
              </a:rPr>
              <a:t>Aims of the Session </a:t>
            </a:r>
          </a:p>
          <a:p>
            <a:pPr lvl="1">
              <a:lnSpc>
                <a:spcPct val="150000"/>
              </a:lnSpc>
            </a:pPr>
            <a:r>
              <a:rPr lang="en-GB" sz="1800" dirty="0">
                <a:solidFill>
                  <a:schemeClr val="tx1"/>
                </a:solidFill>
                <a:effectLst/>
                <a:latin typeface="Calibri" panose="020F0502020204030204" pitchFamily="34" charset="0"/>
                <a:cs typeface="Calibri" panose="020F0502020204030204" pitchFamily="34" charset="0"/>
              </a:rPr>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By the end of this meeting, you will know: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	all the specific details about the check itself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	when it will be completed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	the reporting arrangements </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	school approaches to learning tables</a:t>
            </a:r>
            <a:br>
              <a:rPr lang="en-GB" sz="1800" dirty="0">
                <a:solidFill>
                  <a:schemeClr val="tx1"/>
                </a:solidFill>
                <a:effectLst/>
                <a:latin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cs typeface="Calibri" panose="020F0502020204030204" pitchFamily="34" charset="0"/>
              </a:rPr>
              <a:t>	how to support at home</a:t>
            </a:r>
            <a:r>
              <a:rPr lang="en-GB" sz="1800" dirty="0">
                <a:solidFill>
                  <a:schemeClr val="tx1"/>
                </a:solidFill>
                <a:latin typeface="Calibri" panose="020F0502020204030204" pitchFamily="34" charset="0"/>
                <a:cs typeface="Calibri" panose="020F0502020204030204" pitchFamily="34" charset="0"/>
              </a:rPr>
              <a:t>.</a:t>
            </a:r>
            <a:r>
              <a:rPr lang="en-GB" dirty="0">
                <a:solidFill>
                  <a:schemeClr val="tx1"/>
                </a:solidFill>
                <a:effectLst/>
                <a:latin typeface="Calibri" panose="020F0502020204030204" pitchFamily="34" charset="0"/>
                <a:cs typeface="Calibri" panose="020F0502020204030204" pitchFamily="34" charset="0"/>
              </a:rPr>
              <a:t/>
            </a:r>
            <a:br>
              <a:rPr lang="en-GB" dirty="0">
                <a:solidFill>
                  <a:schemeClr val="tx1"/>
                </a:solidFill>
                <a:effectLst/>
                <a:latin typeface="Calibri" panose="020F0502020204030204" pitchFamily="34" charset="0"/>
                <a:cs typeface="Calibri" panose="020F0502020204030204" pitchFamily="34" charset="0"/>
              </a:rPr>
            </a:br>
            <a:endParaRPr lang="en-US" dirty="0"/>
          </a:p>
        </p:txBody>
      </p:sp>
      <p:pic>
        <p:nvPicPr>
          <p:cNvPr id="2052" name="Picture 4" descr="Times Tables Challenge - Quiz! - Microsoft Apps">
            <a:extLst>
              <a:ext uri="{FF2B5EF4-FFF2-40B4-BE49-F238E27FC236}">
                <a16:creationId xmlns:a16="http://schemas.microsoft.com/office/drawing/2014/main" id="{5530C476-0BD4-6629-1E44-32752437B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405" y="2830401"/>
            <a:ext cx="1583048" cy="158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3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dirty="0">
                <a:latin typeface="Calibri" panose="020F0502020204030204" pitchFamily="34" charset="0"/>
                <a:cs typeface="Calibri" panose="020F0502020204030204" pitchFamily="34" charset="0"/>
              </a:rPr>
              <a:t>I</a:t>
            </a:r>
            <a:r>
              <a:rPr lang="en-GB" sz="2400" b="1" u="sng" dirty="0">
                <a:latin typeface="Calibri" panose="020F0502020204030204" pitchFamily="34" charset="0"/>
                <a:cs typeface="Calibri" panose="020F0502020204030204" pitchFamily="34" charset="0"/>
              </a:rPr>
              <a:t>mportant information about multiplication tables check (MTC)</a:t>
            </a:r>
            <a:endParaRPr sz="2400" b="1" u="sng" dirty="0">
              <a:latin typeface="Calibri" panose="020F0502020204030204" pitchFamily="34" charset="0"/>
              <a:cs typeface="Calibri" panose="020F0502020204030204" pitchFamily="34" charset="0"/>
            </a:endParaRPr>
          </a:p>
        </p:txBody>
      </p:sp>
      <p:sp>
        <p:nvSpPr>
          <p:cNvPr id="36" name="Google Shape;36;p6"/>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 MTC determines if Year 4 children can </a:t>
            </a:r>
            <a:r>
              <a:rPr lang="en-GB" sz="1800" dirty="0">
                <a:solidFill>
                  <a:srgbClr val="283593"/>
                </a:solidFill>
                <a:latin typeface="Calibri" panose="020F0502020204030204" pitchFamily="34" charset="0"/>
                <a:cs typeface="Calibri" panose="020F0502020204030204" pitchFamily="34" charset="0"/>
              </a:rPr>
              <a:t>fluently</a:t>
            </a:r>
            <a:r>
              <a:rPr lang="en-GB" sz="1800" dirty="0">
                <a:latin typeface="Calibri" panose="020F0502020204030204" pitchFamily="34" charset="0"/>
                <a:cs typeface="Calibri" panose="020F0502020204030204" pitchFamily="34" charset="0"/>
              </a:rPr>
              <a:t> recall their multiplication tables.</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solidFill>
                  <a:srgbClr val="000000"/>
                </a:solidFill>
                <a:latin typeface="Calibri" panose="020F0502020204030204" pitchFamily="34" charset="0"/>
                <a:cs typeface="Calibri" panose="020F0502020204030204" pitchFamily="34" charset="0"/>
              </a:rPr>
              <a:t>They are designed to help schools identify which children require more support to learn their times tables.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800" dirty="0">
              <a:solidFill>
                <a:srgbClr val="000000"/>
              </a:solidFill>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solidFill>
                  <a:srgbClr val="000000"/>
                </a:solidFill>
                <a:latin typeface="Calibri" panose="020F0502020204030204" pitchFamily="34" charset="0"/>
                <a:cs typeface="Calibri" panose="020F0502020204030204" pitchFamily="34" charset="0"/>
              </a:rPr>
              <a:t>There is no ‘pass’ rate or threshold which means that, unlike the Phonics Screening Check taken in the infants, children will not be expected to re-sit the check.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dirty="0">
              <a:solidFill>
                <a:srgbClr val="000000"/>
              </a:solidFill>
            </a:endParaRPr>
          </a:p>
          <a:p>
            <a:pPr marL="0" lvl="0" indent="0" algn="l" rtl="0">
              <a:lnSpc>
                <a:spcPct val="115000"/>
              </a:lnSpc>
              <a:spcBef>
                <a:spcPts val="0"/>
              </a:spcBef>
              <a:spcAft>
                <a:spcPts val="0"/>
              </a:spcAft>
              <a:buSzPts val="1800"/>
              <a:buNone/>
            </a:pPr>
            <a:endParaRPr dirty="0"/>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1026" name="Picture 2">
            <a:extLst>
              <a:ext uri="{FF2B5EF4-FFF2-40B4-BE49-F238E27FC236}">
                <a16:creationId xmlns:a16="http://schemas.microsoft.com/office/drawing/2014/main" id="{5994E8AC-9C1C-836C-FE79-D6C0F9B31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348" y="3240817"/>
            <a:ext cx="3200400" cy="142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fade">
                                      <p:cBhvr>
                                        <p:cTn id="12" dur="500"/>
                                        <p:tgtEl>
                                          <p:spTgt spid="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4" end="4"/>
                                            </p:txEl>
                                          </p:spTgt>
                                        </p:tgtEl>
                                        <p:attrNameLst>
                                          <p:attrName>style.visibility</p:attrName>
                                        </p:attrNameLst>
                                      </p:cBhvr>
                                      <p:to>
                                        <p:strVal val="visible"/>
                                      </p:to>
                                    </p:set>
                                    <p:animEffect transition="in" filter="fade">
                                      <p:cBhvr>
                                        <p:cTn id="1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When the check will take place</a:t>
            </a:r>
            <a:endParaRPr sz="2400" b="1" u="sng" dirty="0">
              <a:latin typeface="Calibri" panose="020F0502020204030204" pitchFamily="34" charset="0"/>
              <a:cs typeface="Calibri" panose="020F0502020204030204" pitchFamily="34" charset="0"/>
            </a:endParaRPr>
          </a:p>
        </p:txBody>
      </p:sp>
      <p:sp>
        <p:nvSpPr>
          <p:cNvPr id="43" name="Google Shape;43;p7"/>
          <p:cNvSpPr txBox="1">
            <a:spLocks noGrp="1"/>
          </p:cNvSpPr>
          <p:nvPr>
            <p:ph type="body" idx="1"/>
          </p:nvPr>
        </p:nvSpPr>
        <p:spPr>
          <a:xfrm>
            <a:off x="311700" y="642026"/>
            <a:ext cx="8520600" cy="4294224"/>
          </a:xfrm>
          <a:prstGeom prst="rect">
            <a:avLst/>
          </a:prstGeom>
          <a:noFill/>
          <a:ln>
            <a:noFill/>
          </a:ln>
        </p:spPr>
        <p:txBody>
          <a:bodyPr spcFirstLastPara="1" wrap="square" lIns="91425" tIns="91425" rIns="91425" bIns="91425" anchor="t" anchorCtr="0">
            <a:noAutofit/>
          </a:bodyPr>
          <a:lstStyle/>
          <a:p>
            <a:r>
              <a:rPr lang="en-GB" dirty="0"/>
              <a:t>In 2025, schools must administer the MTC to all eligible year 4 pupils between Monday 2</a:t>
            </a:r>
            <a:r>
              <a:rPr lang="en-GB" baseline="30000" dirty="0"/>
              <a:t>nd</a:t>
            </a:r>
            <a:r>
              <a:rPr lang="en-GB" dirty="0"/>
              <a:t>  June and Friday 13</a:t>
            </a:r>
            <a:r>
              <a:rPr lang="en-GB" baseline="30000" dirty="0"/>
              <a:t>th</a:t>
            </a:r>
            <a:r>
              <a:rPr lang="en-GB" dirty="0"/>
              <a:t> June.</a:t>
            </a:r>
          </a:p>
          <a:p>
            <a:endParaRPr lang="en-GB" sz="800" dirty="0"/>
          </a:p>
          <a:p>
            <a:r>
              <a:rPr lang="en-GB" dirty="0"/>
              <a:t>Schools can use the following week, Monday 16</a:t>
            </a:r>
            <a:r>
              <a:rPr lang="en-GB" baseline="30000" dirty="0"/>
              <a:t>th</a:t>
            </a:r>
            <a:r>
              <a:rPr lang="en-GB" dirty="0"/>
              <a:t> June to Friday 20</a:t>
            </a:r>
            <a:r>
              <a:rPr lang="en-GB" baseline="30000" dirty="0"/>
              <a:t>th</a:t>
            </a:r>
            <a:r>
              <a:rPr lang="en-GB" dirty="0"/>
              <a:t> June, to administer the check to any pupils who were absent during the first 2 weeks or in case of any delays to the administration of the check due to technical difficulties.</a:t>
            </a:r>
          </a:p>
          <a:p>
            <a:endParaRPr sz="800" dirty="0"/>
          </a:p>
          <a:p>
            <a:pPr marL="457200" lvl="0" indent="-342900" algn="l" rtl="0">
              <a:lnSpc>
                <a:spcPct val="115000"/>
              </a:lnSpc>
              <a:spcBef>
                <a:spcPts val="0"/>
              </a:spcBef>
              <a:spcAft>
                <a:spcPts val="0"/>
              </a:spcAft>
              <a:buSzPts val="1800"/>
              <a:buFont typeface="Nunito"/>
              <a:buChar char="●"/>
            </a:pPr>
            <a:r>
              <a:rPr lang="en-GB" dirty="0"/>
              <a:t>There is </a:t>
            </a:r>
            <a:r>
              <a:rPr lang="en-GB" dirty="0">
                <a:solidFill>
                  <a:srgbClr val="283593"/>
                </a:solidFill>
              </a:rPr>
              <a:t>no set day </a:t>
            </a:r>
            <a:r>
              <a:rPr lang="en-GB" dirty="0"/>
              <a:t>to administer the check and children are not expected to take the check at the same time. </a:t>
            </a:r>
            <a:endParaRPr dirty="0"/>
          </a:p>
          <a:p>
            <a:pPr marL="457200" lvl="0" indent="-228600" algn="l" rtl="0">
              <a:lnSpc>
                <a:spcPct val="115000"/>
              </a:lnSpc>
              <a:spcBef>
                <a:spcPts val="0"/>
              </a:spcBef>
              <a:spcAft>
                <a:spcPts val="0"/>
              </a:spcAft>
              <a:buSzPts val="1800"/>
              <a:buFont typeface="Nunito"/>
              <a:buNone/>
            </a:pPr>
            <a:endParaRPr sz="800" dirty="0"/>
          </a:p>
          <a:p>
            <a:pPr marL="457200" lvl="0" indent="-342900" algn="l" rtl="0">
              <a:lnSpc>
                <a:spcPct val="115000"/>
              </a:lnSpc>
              <a:spcBef>
                <a:spcPts val="0"/>
              </a:spcBef>
              <a:spcAft>
                <a:spcPts val="0"/>
              </a:spcAft>
              <a:buSzPts val="1800"/>
              <a:buChar char="•"/>
            </a:pPr>
            <a:r>
              <a:rPr lang="en-GB" dirty="0"/>
              <a:t>All eligible Year 4 children in England will be required to take the check. </a:t>
            </a:r>
            <a:endParaRPr dirty="0"/>
          </a:p>
          <a:p>
            <a:pPr marL="457200" lvl="0" indent="0" algn="l" rtl="0">
              <a:lnSpc>
                <a:spcPct val="115000"/>
              </a:lnSpc>
              <a:spcBef>
                <a:spcPts val="0"/>
              </a:spcBef>
              <a:spcAft>
                <a:spcPts val="0"/>
              </a:spcAft>
              <a:buNone/>
            </a:pPr>
            <a:endParaRPr sz="800" dirty="0"/>
          </a:p>
          <a:p>
            <a:pPr marL="457200" lvl="0" indent="-342900" algn="l" rtl="0">
              <a:lnSpc>
                <a:spcPct val="115000"/>
              </a:lnSpc>
              <a:spcBef>
                <a:spcPts val="0"/>
              </a:spcBef>
              <a:spcAft>
                <a:spcPts val="0"/>
              </a:spcAft>
              <a:buSzPts val="1800"/>
              <a:buChar char="•"/>
            </a:pPr>
            <a:r>
              <a:rPr lang="en-GB" dirty="0"/>
              <a:t>There is a ‘Try it out’ area, provided by the DfE, which will take place in school.</a:t>
            </a:r>
            <a:endParaRPr dirty="0"/>
          </a:p>
          <a:p>
            <a:pPr marL="0" lvl="0" indent="0" algn="l" rtl="0">
              <a:lnSpc>
                <a:spcPct val="115000"/>
              </a:lnSpc>
              <a:spcBef>
                <a:spcPts val="0"/>
              </a:spcBef>
              <a:spcAft>
                <a:spcPts val="0"/>
              </a:spcAft>
              <a:buSzPts val="1800"/>
              <a:buNone/>
            </a:pPr>
            <a:endParaRPr sz="800" dirty="0"/>
          </a:p>
          <a:p>
            <a:pPr marL="457200" lvl="0" indent="-342900" algn="l" rtl="0">
              <a:lnSpc>
                <a:spcPct val="115000"/>
              </a:lnSpc>
              <a:spcBef>
                <a:spcPts val="0"/>
              </a:spcBef>
              <a:spcAft>
                <a:spcPts val="0"/>
              </a:spcAft>
              <a:buSzPts val="1800"/>
              <a:buChar char="●"/>
            </a:pPr>
            <a:r>
              <a:rPr lang="en-GB" dirty="0"/>
              <a:t>We are also taking part in the Officially Unofficial MTC on TT Rockstars, which will take place on in Spring Term 1 and Summer 1 (these will be using the Soundcheck game that the children are very familiar with.)</a:t>
            </a:r>
            <a:endParaRPr dirty="0"/>
          </a:p>
        </p:txBody>
      </p:sp>
      <p:sp>
        <p:nvSpPr>
          <p:cNvPr id="44" name="Google Shape;4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How the check is carried out</a:t>
            </a:r>
            <a:endParaRPr sz="2400" b="1" u="sng" dirty="0">
              <a:latin typeface="Calibri" panose="020F0502020204030204" pitchFamily="34" charset="0"/>
              <a:cs typeface="Calibri" panose="020F0502020204030204" pitchFamily="34" charset="0"/>
            </a:endParaRPr>
          </a:p>
        </p:txBody>
      </p:sp>
      <p:sp>
        <p:nvSpPr>
          <p:cNvPr id="50" name="Google Shape;50;p8"/>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 check will be </a:t>
            </a:r>
            <a:r>
              <a:rPr lang="en-GB" sz="1800" dirty="0">
                <a:solidFill>
                  <a:srgbClr val="283593"/>
                </a:solidFill>
                <a:latin typeface="Calibri" panose="020F0502020204030204" pitchFamily="34" charset="0"/>
                <a:cs typeface="Calibri" panose="020F0502020204030204" pitchFamily="34" charset="0"/>
              </a:rPr>
              <a:t>fully digital.</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0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Answers will be entered using an on-screen number pad.</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0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Usually, the check will take less than </a:t>
            </a:r>
            <a:r>
              <a:rPr lang="en-GB" sz="1800" dirty="0">
                <a:solidFill>
                  <a:srgbClr val="283593"/>
                </a:solidFill>
                <a:latin typeface="Calibri" panose="020F0502020204030204" pitchFamily="34" charset="0"/>
                <a:cs typeface="Calibri" panose="020F0502020204030204" pitchFamily="34" charset="0"/>
              </a:rPr>
              <a:t>5 minutes </a:t>
            </a:r>
            <a:r>
              <a:rPr lang="en-GB" sz="1800" dirty="0">
                <a:latin typeface="Calibri" panose="020F0502020204030204" pitchFamily="34" charset="0"/>
                <a:cs typeface="Calibri" panose="020F0502020204030204" pitchFamily="34" charset="0"/>
              </a:rPr>
              <a:t>for each child.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0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 children will have </a:t>
            </a:r>
            <a:r>
              <a:rPr lang="en-GB" sz="1800" dirty="0">
                <a:solidFill>
                  <a:srgbClr val="283593"/>
                </a:solidFill>
                <a:latin typeface="Calibri" panose="020F0502020204030204" pitchFamily="34" charset="0"/>
                <a:cs typeface="Calibri" panose="020F0502020204030204" pitchFamily="34" charset="0"/>
              </a:rPr>
              <a:t>6 seconds </a:t>
            </a:r>
            <a:r>
              <a:rPr lang="en-GB" sz="1800" dirty="0">
                <a:latin typeface="Calibri" panose="020F0502020204030204" pitchFamily="34" charset="0"/>
                <a:cs typeface="Calibri" panose="020F0502020204030204" pitchFamily="34" charset="0"/>
              </a:rPr>
              <a:t>from the time the question appears to input their answer. (6 seconds per answer means that children must be able to read, recall and enter their response within that time.  Whatever is written in the answer box at the end of 6 seconds will be counted as the answer.)</a:t>
            </a:r>
            <a:endParaRPr sz="1800" dirty="0">
              <a:latin typeface="Calibri" panose="020F0502020204030204" pitchFamily="34" charset="0"/>
              <a:cs typeface="Calibri" panose="020F0502020204030204" pitchFamily="34" charset="0"/>
            </a:endParaRPr>
          </a:p>
          <a:p>
            <a:pPr marL="457200" lvl="0" indent="0" algn="l" rtl="0">
              <a:lnSpc>
                <a:spcPct val="115000"/>
              </a:lnSpc>
              <a:spcBef>
                <a:spcPts val="0"/>
              </a:spcBef>
              <a:spcAft>
                <a:spcPts val="0"/>
              </a:spcAft>
              <a:buSzPts val="1800"/>
              <a:buNone/>
            </a:pPr>
            <a:r>
              <a:rPr lang="en-GB" sz="1000" dirty="0">
                <a:latin typeface="Calibri" panose="020F0502020204030204" pitchFamily="34" charset="0"/>
                <a:cs typeface="Calibri" panose="020F0502020204030204" pitchFamily="34" charset="0"/>
              </a:rPr>
              <a:t> </a:t>
            </a:r>
            <a:endParaRPr sz="10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There will be a total of </a:t>
            </a:r>
            <a:r>
              <a:rPr lang="en-GB" sz="1800" dirty="0">
                <a:solidFill>
                  <a:srgbClr val="283593"/>
                </a:solidFill>
                <a:latin typeface="Calibri" panose="020F0502020204030204" pitchFamily="34" charset="0"/>
                <a:cs typeface="Calibri" panose="020F0502020204030204" pitchFamily="34" charset="0"/>
              </a:rPr>
              <a:t>25 questions </a:t>
            </a:r>
            <a:r>
              <a:rPr lang="en-GB" sz="1800" dirty="0">
                <a:latin typeface="Calibri" panose="020F0502020204030204" pitchFamily="34" charset="0"/>
                <a:cs typeface="Calibri" panose="020F0502020204030204" pitchFamily="34" charset="0"/>
              </a:rPr>
              <a:t>with a </a:t>
            </a:r>
            <a:r>
              <a:rPr lang="en-GB" sz="1800" dirty="0">
                <a:solidFill>
                  <a:srgbClr val="283593"/>
                </a:solidFill>
                <a:latin typeface="Calibri" panose="020F0502020204030204" pitchFamily="34" charset="0"/>
                <a:cs typeface="Calibri" panose="020F0502020204030204" pitchFamily="34" charset="0"/>
              </a:rPr>
              <a:t>3 second pause </a:t>
            </a:r>
            <a:r>
              <a:rPr lang="en-GB" sz="1800" dirty="0">
                <a:latin typeface="Calibri" panose="020F0502020204030204" pitchFamily="34" charset="0"/>
                <a:cs typeface="Calibri" panose="020F0502020204030204" pitchFamily="34" charset="0"/>
              </a:rPr>
              <a:t>in-between questions.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0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There will be </a:t>
            </a:r>
            <a:r>
              <a:rPr lang="en-GB" sz="1800" dirty="0">
                <a:solidFill>
                  <a:srgbClr val="283593"/>
                </a:solidFill>
                <a:latin typeface="Calibri" panose="020F0502020204030204" pitchFamily="34" charset="0"/>
                <a:cs typeface="Calibri" panose="020F0502020204030204" pitchFamily="34" charset="0"/>
              </a:rPr>
              <a:t>3 practice questions</a:t>
            </a:r>
            <a:r>
              <a:rPr lang="en-GB" sz="1800" dirty="0">
                <a:latin typeface="Calibri" panose="020F0502020204030204" pitchFamily="34" charset="0"/>
                <a:cs typeface="Calibri" panose="020F0502020204030204" pitchFamily="34" charset="0"/>
              </a:rPr>
              <a:t> before the check begins. </a:t>
            </a:r>
            <a:endParaRPr sz="1800" dirty="0">
              <a:latin typeface="Calibri" panose="020F0502020204030204" pitchFamily="34" charset="0"/>
              <a:cs typeface="Calibri" panose="020F0502020204030204" pitchFamily="34" charset="0"/>
            </a:endParaRPr>
          </a:p>
        </p:txBody>
      </p:sp>
      <p:sp>
        <p:nvSpPr>
          <p:cNvPr id="51" name="Google Shape;5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Specific arrangements for the check</a:t>
            </a:r>
            <a:endParaRPr sz="2400" b="1" u="sng" dirty="0">
              <a:latin typeface="Calibri" panose="020F0502020204030204" pitchFamily="34" charset="0"/>
              <a:cs typeface="Calibri" panose="020F0502020204030204" pitchFamily="34" charset="0"/>
            </a:endParaRPr>
          </a:p>
        </p:txBody>
      </p:sp>
      <p:sp>
        <p:nvSpPr>
          <p:cNvPr id="57" name="Google Shape;57;p9"/>
          <p:cNvSpPr txBox="1">
            <a:spLocks noGrp="1"/>
          </p:cNvSpPr>
          <p:nvPr>
            <p:ph type="body" idx="1"/>
          </p:nvPr>
        </p:nvSpPr>
        <p:spPr>
          <a:xfrm>
            <a:off x="311700" y="739302"/>
            <a:ext cx="8520600" cy="4317515"/>
          </a:xfrm>
          <a:prstGeom prst="rect">
            <a:avLst/>
          </a:prstGeom>
          <a:noFill/>
          <a:ln>
            <a:noFill/>
          </a:ln>
        </p:spPr>
        <p:txBody>
          <a:bodyPr spcFirstLastPara="1" wrap="square" lIns="91425" tIns="91425" rIns="91425" bIns="91425" anchor="t" anchorCtr="0">
            <a:noAutofit/>
          </a:bodyPr>
          <a:lstStyle/>
          <a:p>
            <a:pPr marL="114300" indent="0">
              <a:buNone/>
            </a:pPr>
            <a:r>
              <a:rPr lang="en-GB" sz="1800" b="1" dirty="0">
                <a:solidFill>
                  <a:schemeClr val="tx1"/>
                </a:solidFill>
                <a:effectLst/>
                <a:latin typeface="Calibri" panose="020F0502020204030204" pitchFamily="34" charset="0"/>
                <a:cs typeface="Calibri" panose="020F0502020204030204" pitchFamily="34" charset="0"/>
              </a:rPr>
              <a:t>Inclusion </a:t>
            </a:r>
            <a:endParaRPr lang="en-GB" sz="1800" dirty="0">
              <a:solidFill>
                <a:schemeClr val="tx1"/>
              </a:solidFill>
              <a:effectLst/>
              <a:latin typeface="Calibri" panose="020F0502020204030204" pitchFamily="34" charset="0"/>
              <a:cs typeface="Calibri" panose="020F0502020204030204" pitchFamily="34" charset="0"/>
            </a:endParaRPr>
          </a:p>
          <a:p>
            <a:r>
              <a:rPr lang="en-GB" sz="1800" dirty="0">
                <a:solidFill>
                  <a:schemeClr val="tx1"/>
                </a:solidFill>
                <a:effectLst/>
                <a:latin typeface="Calibri" panose="020F0502020204030204" pitchFamily="34" charset="0"/>
                <a:cs typeface="Calibri" panose="020F0502020204030204" pitchFamily="34" charset="0"/>
              </a:rPr>
              <a:t>There are several access arrangements available for the check, these can be used to support pupils with specific needs. </a:t>
            </a:r>
          </a:p>
          <a:p>
            <a:r>
              <a:rPr lang="en-GB" sz="1800" dirty="0">
                <a:solidFill>
                  <a:schemeClr val="tx1"/>
                </a:solidFill>
                <a:effectLst/>
                <a:latin typeface="Calibri" panose="020F0502020204030204" pitchFamily="34" charset="0"/>
                <a:cs typeface="Calibri" panose="020F0502020204030204" pitchFamily="34" charset="0"/>
              </a:rPr>
              <a:t>Year 4 teachers and Mrs. Naylor will ensure that the access arrangements are appropriate for your child before they take the check in June 2025. </a:t>
            </a:r>
          </a:p>
          <a:p>
            <a:r>
              <a:rPr lang="en-GB" sz="1800" dirty="0">
                <a:solidFill>
                  <a:schemeClr val="tx1"/>
                </a:solidFill>
                <a:effectLst/>
                <a:latin typeface="Calibri" panose="020F0502020204030204" pitchFamily="34" charset="0"/>
                <a:cs typeface="Calibri" panose="020F0502020204030204" pitchFamily="34" charset="0"/>
              </a:rPr>
              <a:t>The check has been designed so that it is inclusive and accessible to as many children as possible, including those with special educational needs or disability (SEND).  Some arrangements for example include: </a:t>
            </a:r>
            <a:endParaRPr sz="1800" dirty="0">
              <a:solidFill>
                <a:schemeClr val="tx1"/>
              </a:solidFill>
              <a:latin typeface="Calibri" panose="020F0502020204030204" pitchFamily="34" charset="0"/>
              <a:cs typeface="Calibri" panose="020F0502020204030204" pitchFamily="34" charset="0"/>
            </a:endParaRPr>
          </a:p>
          <a:p>
            <a:pPr lvl="4" indent="-342900">
              <a:spcBef>
                <a:spcPts val="0"/>
              </a:spcBef>
              <a:buSzPts val="1800"/>
            </a:pPr>
            <a:r>
              <a:rPr lang="en-GB" sz="1800" dirty="0">
                <a:solidFill>
                  <a:schemeClr val="tx1"/>
                </a:solidFill>
                <a:latin typeface="Calibri" panose="020F0502020204030204" pitchFamily="34" charset="0"/>
                <a:cs typeface="Calibri" panose="020F0502020204030204" pitchFamily="34" charset="0"/>
              </a:rPr>
              <a:t>Colour contrast</a:t>
            </a:r>
            <a:endParaRPr sz="1800" dirty="0">
              <a:solidFill>
                <a:schemeClr val="tx1"/>
              </a:solidFill>
              <a:latin typeface="Calibri" panose="020F0502020204030204" pitchFamily="34" charset="0"/>
              <a:cs typeface="Calibri" panose="020F0502020204030204" pitchFamily="34" charset="0"/>
            </a:endParaRPr>
          </a:p>
          <a:p>
            <a:pPr lvl="4" indent="-342900">
              <a:spcBef>
                <a:spcPts val="0"/>
              </a:spcBef>
              <a:buSzPts val="1800"/>
            </a:pPr>
            <a:r>
              <a:rPr lang="en-GB" sz="1800" dirty="0">
                <a:solidFill>
                  <a:schemeClr val="tx1"/>
                </a:solidFill>
                <a:latin typeface="Calibri" panose="020F0502020204030204" pitchFamily="34" charset="0"/>
                <a:cs typeface="Calibri" panose="020F0502020204030204" pitchFamily="34" charset="0"/>
              </a:rPr>
              <a:t>Font size adjustment</a:t>
            </a:r>
            <a:endParaRPr sz="1800" dirty="0">
              <a:solidFill>
                <a:schemeClr val="tx1"/>
              </a:solidFill>
              <a:latin typeface="Calibri" panose="020F0502020204030204" pitchFamily="34" charset="0"/>
              <a:cs typeface="Calibri" panose="020F0502020204030204" pitchFamily="34" charset="0"/>
            </a:endParaRPr>
          </a:p>
          <a:p>
            <a:pPr lvl="4" indent="-342900">
              <a:spcBef>
                <a:spcPts val="0"/>
              </a:spcBef>
              <a:buSzPts val="1800"/>
            </a:pPr>
            <a:r>
              <a:rPr lang="en-GB" sz="1800" dirty="0">
                <a:solidFill>
                  <a:schemeClr val="tx1"/>
                </a:solidFill>
                <a:latin typeface="Calibri" panose="020F0502020204030204" pitchFamily="34" charset="0"/>
                <a:cs typeface="Calibri" panose="020F0502020204030204" pitchFamily="34" charset="0"/>
              </a:rPr>
              <a:t>‘Next’ button (alternative to 3-second pause)</a:t>
            </a:r>
            <a:endParaRPr sz="1800" dirty="0">
              <a:solidFill>
                <a:schemeClr val="tx1"/>
              </a:solidFill>
              <a:latin typeface="Calibri" panose="020F0502020204030204" pitchFamily="34" charset="0"/>
              <a:cs typeface="Calibri" panose="020F0502020204030204" pitchFamily="34" charset="0"/>
            </a:endParaRPr>
          </a:p>
          <a:p>
            <a:pPr lvl="4" indent="-342900">
              <a:spcBef>
                <a:spcPts val="0"/>
              </a:spcBef>
              <a:buSzPts val="1800"/>
            </a:pPr>
            <a:r>
              <a:rPr lang="en-GB" sz="1800" dirty="0">
                <a:solidFill>
                  <a:schemeClr val="tx1"/>
                </a:solidFill>
                <a:latin typeface="Calibri" panose="020F0502020204030204" pitchFamily="34" charset="0"/>
                <a:cs typeface="Calibri" panose="020F0502020204030204" pitchFamily="34" charset="0"/>
              </a:rPr>
              <a:t>An adult to input answers</a:t>
            </a:r>
            <a:endParaRPr sz="1800" dirty="0">
              <a:solidFill>
                <a:schemeClr val="tx1"/>
              </a:solidFill>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dirty="0"/>
          </a:p>
        </p:txBody>
      </p:sp>
      <p:sp>
        <p:nvSpPr>
          <p:cNvPr id="58" name="Google Shape;5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The check questions</a:t>
            </a:r>
            <a:endParaRPr sz="2400" b="1" u="sng" dirty="0">
              <a:latin typeface="Calibri" panose="020F0502020204030204" pitchFamily="34" charset="0"/>
              <a:cs typeface="Calibri" panose="020F0502020204030204" pitchFamily="34" charset="0"/>
            </a:endParaRPr>
          </a:p>
        </p:txBody>
      </p:sp>
      <p:sp>
        <p:nvSpPr>
          <p:cNvPr id="64" name="Google Shape;64;p10"/>
          <p:cNvSpPr txBox="1">
            <a:spLocks noGrp="1"/>
          </p:cNvSpPr>
          <p:nvPr>
            <p:ph type="body" idx="1"/>
          </p:nvPr>
        </p:nvSpPr>
        <p:spPr>
          <a:xfrm>
            <a:off x="311700" y="739302"/>
            <a:ext cx="5780756"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Each child will be </a:t>
            </a:r>
            <a:r>
              <a:rPr lang="en-GB" sz="1800" dirty="0">
                <a:solidFill>
                  <a:srgbClr val="283593"/>
                </a:solidFill>
                <a:latin typeface="Calibri" panose="020F0502020204030204" pitchFamily="34" charset="0"/>
                <a:cs typeface="Calibri" panose="020F0502020204030204" pitchFamily="34" charset="0"/>
              </a:rPr>
              <a:t>randomly assigned </a:t>
            </a:r>
            <a:r>
              <a:rPr lang="en-GB" sz="1800" dirty="0">
                <a:latin typeface="Calibri" panose="020F0502020204030204" pitchFamily="34" charset="0"/>
                <a:cs typeface="Calibri" panose="020F0502020204030204" pitchFamily="34" charset="0"/>
              </a:rPr>
              <a:t>a set of questions</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There will only be </a:t>
            </a:r>
            <a:r>
              <a:rPr lang="en-GB" sz="1800" dirty="0">
                <a:solidFill>
                  <a:srgbClr val="283593"/>
                </a:solidFill>
                <a:latin typeface="Calibri" panose="020F0502020204030204" pitchFamily="34" charset="0"/>
                <a:cs typeface="Calibri" panose="020F0502020204030204" pitchFamily="34" charset="0"/>
              </a:rPr>
              <a:t>multiplication</a:t>
            </a:r>
            <a:r>
              <a:rPr lang="en-GB" sz="1800" dirty="0">
                <a:latin typeface="Calibri" panose="020F0502020204030204" pitchFamily="34" charset="0"/>
                <a:cs typeface="Calibri" panose="020F0502020204030204" pitchFamily="34" charset="0"/>
              </a:rPr>
              <a:t> questions in the check, not division facts.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The 6, 7, 8, 9 and 12 times tables are </a:t>
            </a:r>
            <a:r>
              <a:rPr lang="en-GB" sz="1800" dirty="0">
                <a:solidFill>
                  <a:srgbClr val="283593"/>
                </a:solidFill>
                <a:latin typeface="Calibri" panose="020F0502020204030204" pitchFamily="34" charset="0"/>
                <a:cs typeface="Calibri" panose="020F0502020204030204" pitchFamily="34" charset="0"/>
              </a:rPr>
              <a:t>more likely </a:t>
            </a:r>
            <a:r>
              <a:rPr lang="en-GB" sz="1800" dirty="0">
                <a:latin typeface="Calibri" panose="020F0502020204030204" pitchFamily="34" charset="0"/>
                <a:cs typeface="Calibri" panose="020F0502020204030204" pitchFamily="34" charset="0"/>
              </a:rPr>
              <a:t>to be asked, as these are the hardest for most children to learn. It’s a good idea to focus on these tricky times tables with your child at home.</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Reversal of questions (e.g. 8 x 6 and 6 x 8) will not be asked in the same check. </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Children will not see their individual results when they complete the check.</a:t>
            </a:r>
            <a:endParaRPr sz="1800" dirty="0">
              <a:latin typeface="Calibri" panose="020F0502020204030204" pitchFamily="34" charset="0"/>
              <a:cs typeface="Calibri" panose="020F0502020204030204" pitchFamily="34" charset="0"/>
            </a:endParaRPr>
          </a:p>
        </p:txBody>
      </p:sp>
      <p:sp>
        <p:nvSpPr>
          <p:cNvPr id="65" name="Google Shape;6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2" name="Picture 2" descr="2018 Times Tables and Multiplciation Check Table">
            <a:extLst>
              <a:ext uri="{FF2B5EF4-FFF2-40B4-BE49-F238E27FC236}">
                <a16:creationId xmlns:a16="http://schemas.microsoft.com/office/drawing/2014/main" id="{57249A0E-13BD-B3A1-EAD9-8B55A4F4AD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6092456" y="1345803"/>
            <a:ext cx="2928702" cy="3223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How best to prepare your child for the check</a:t>
            </a:r>
            <a:endParaRPr sz="2400" b="1" u="sng" dirty="0">
              <a:latin typeface="Calibri" panose="020F0502020204030204" pitchFamily="34" charset="0"/>
              <a:cs typeface="Calibri" panose="020F0502020204030204" pitchFamily="34" charset="0"/>
            </a:endParaRPr>
          </a:p>
        </p:txBody>
      </p:sp>
      <p:sp>
        <p:nvSpPr>
          <p:cNvPr id="71" name="Google Shape;71;p11"/>
          <p:cNvSpPr txBox="1">
            <a:spLocks noGrp="1"/>
          </p:cNvSpPr>
          <p:nvPr>
            <p:ph type="body" idx="1"/>
          </p:nvPr>
        </p:nvSpPr>
        <p:spPr>
          <a:xfrm>
            <a:off x="311700" y="739302"/>
            <a:ext cx="8520600" cy="431751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Remind them that the check should last no more than </a:t>
            </a:r>
            <a:r>
              <a:rPr lang="en-GB" sz="1800" dirty="0">
                <a:solidFill>
                  <a:srgbClr val="283593"/>
                </a:solidFill>
                <a:latin typeface="Calibri" panose="020F0502020204030204" pitchFamily="34" charset="0"/>
                <a:cs typeface="Calibri" panose="020F0502020204030204" pitchFamily="34" charset="0"/>
              </a:rPr>
              <a:t>5 minutes.</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800" dirty="0">
              <a:latin typeface="Calibri" panose="020F0502020204030204" pitchFamily="34" charset="0"/>
              <a:cs typeface="Calibri" panose="020F0502020204030204" pitchFamily="34" charset="0"/>
            </a:endParaRPr>
          </a:p>
          <a:p>
            <a:pPr marL="457200" lvl="0" indent="-342900" algn="l" rtl="0">
              <a:lnSpc>
                <a:spcPct val="115000"/>
              </a:lnSpc>
              <a:spcBef>
                <a:spcPts val="0"/>
              </a:spcBef>
              <a:spcAft>
                <a:spcPts val="0"/>
              </a:spcAft>
              <a:buSzPts val="1800"/>
              <a:buFont typeface="Nunito"/>
              <a:buChar char="●"/>
            </a:pPr>
            <a:r>
              <a:rPr lang="en-GB" sz="1800" dirty="0">
                <a:latin typeface="Calibri" panose="020F0502020204030204" pitchFamily="34" charset="0"/>
                <a:cs typeface="Calibri" panose="020F0502020204030204" pitchFamily="34" charset="0"/>
              </a:rPr>
              <a:t>If you want to go over times tables, make them fun.</a:t>
            </a:r>
            <a:endParaRPr sz="1800"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800"/>
              <a:buFont typeface="Nunito"/>
              <a:buNone/>
            </a:pPr>
            <a:endParaRPr sz="1800" dirty="0">
              <a:latin typeface="Calibri" panose="020F0502020204030204" pitchFamily="34" charset="0"/>
              <a:cs typeface="Calibri" panose="020F0502020204030204" pitchFamily="34" charset="0"/>
            </a:endParaRPr>
          </a:p>
          <a:p>
            <a:pPr marL="457200" marR="0" lvl="0" indent="-342900" algn="l" rtl="0">
              <a:lnSpc>
                <a:spcPct val="115000"/>
              </a:lnSpc>
              <a:spcBef>
                <a:spcPts val="0"/>
              </a:spcBef>
              <a:spcAft>
                <a:spcPts val="0"/>
              </a:spcAft>
              <a:buClr>
                <a:srgbClr val="595959"/>
              </a:buClr>
              <a:buSzPts val="1800"/>
              <a:buFont typeface="Nunito"/>
              <a:buChar char="●"/>
            </a:pPr>
            <a:r>
              <a:rPr lang="en-GB" sz="1800" b="0" i="0" u="none" strike="noStrike" cap="none" dirty="0">
                <a:solidFill>
                  <a:srgbClr val="000000"/>
                </a:solidFill>
                <a:latin typeface="Calibri" panose="020F0502020204030204" pitchFamily="34" charset="0"/>
                <a:cs typeface="Calibri" panose="020F0502020204030204" pitchFamily="34" charset="0"/>
                <a:sym typeface="Arial"/>
              </a:rPr>
              <a:t>If you have any concerns, talk to your child’s teacher. </a:t>
            </a:r>
            <a:endParaRPr sz="1800" dirty="0">
              <a:latin typeface="Calibri" panose="020F0502020204030204" pitchFamily="34" charset="0"/>
              <a:cs typeface="Calibri" panose="020F0502020204030204" pitchFamily="34" charset="0"/>
            </a:endParaRPr>
          </a:p>
          <a:p>
            <a:pPr marL="457200" marR="0" lvl="0" indent="-228600" algn="l" rtl="0">
              <a:lnSpc>
                <a:spcPct val="115000"/>
              </a:lnSpc>
              <a:spcBef>
                <a:spcPts val="0"/>
              </a:spcBef>
              <a:spcAft>
                <a:spcPts val="0"/>
              </a:spcAft>
              <a:buClr>
                <a:srgbClr val="595959"/>
              </a:buClr>
              <a:buSzPts val="1800"/>
              <a:buFont typeface="Nunito"/>
              <a:buNone/>
            </a:pP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342900" algn="l" rtl="0">
              <a:lnSpc>
                <a:spcPct val="115000"/>
              </a:lnSpc>
              <a:spcBef>
                <a:spcPts val="0"/>
              </a:spcBef>
              <a:spcAft>
                <a:spcPts val="0"/>
              </a:spcAft>
              <a:buClr>
                <a:srgbClr val="595959"/>
              </a:buClr>
              <a:buSzPts val="1800"/>
              <a:buFont typeface="Nunito"/>
              <a:buChar char="●"/>
            </a:pPr>
            <a:r>
              <a:rPr lang="en-GB" sz="1800" dirty="0">
                <a:solidFill>
                  <a:srgbClr val="000000"/>
                </a:solidFill>
                <a:latin typeface="Calibri" panose="020F0502020204030204" pitchFamily="34" charset="0"/>
                <a:cs typeface="Calibri" panose="020F0502020204030204" pitchFamily="34" charset="0"/>
                <a:sym typeface="Arial"/>
              </a:rPr>
              <a:t>If your child has any concerns, encourage them to talk to a trusted adult (for example, yourself, their teacher).</a:t>
            </a:r>
            <a:endParaRPr sz="1800" dirty="0">
              <a:latin typeface="Calibri" panose="020F0502020204030204" pitchFamily="34" charset="0"/>
              <a:cs typeface="Calibri" panose="020F0502020204030204" pitchFamily="34" charset="0"/>
            </a:endParaRPr>
          </a:p>
          <a:p>
            <a:pPr marL="457200" marR="0" lvl="0" indent="-228600" algn="l" rtl="0">
              <a:lnSpc>
                <a:spcPct val="115000"/>
              </a:lnSpc>
              <a:spcBef>
                <a:spcPts val="0"/>
              </a:spcBef>
              <a:spcAft>
                <a:spcPts val="0"/>
              </a:spcAft>
              <a:buClr>
                <a:srgbClr val="595959"/>
              </a:buClr>
              <a:buSzPts val="1800"/>
              <a:buFont typeface="Nunito"/>
              <a:buNone/>
            </a:pPr>
            <a:endParaRPr sz="1800" dirty="0">
              <a:solidFill>
                <a:srgbClr val="000000"/>
              </a:solidFill>
              <a:latin typeface="Calibri" panose="020F0502020204030204" pitchFamily="34" charset="0"/>
              <a:cs typeface="Calibri" panose="020F0502020204030204" pitchFamily="34" charset="0"/>
              <a:sym typeface="Arial"/>
            </a:endParaRPr>
          </a:p>
          <a:p>
            <a:pPr marL="457200" marR="0" lvl="0" indent="-342900" algn="l" rtl="0">
              <a:lnSpc>
                <a:spcPct val="115000"/>
              </a:lnSpc>
              <a:spcBef>
                <a:spcPts val="0"/>
              </a:spcBef>
              <a:spcAft>
                <a:spcPts val="0"/>
              </a:spcAft>
              <a:buClr>
                <a:srgbClr val="595959"/>
              </a:buClr>
              <a:buSzPts val="1800"/>
              <a:buFont typeface="Nunito"/>
              <a:buChar char="●"/>
            </a:pPr>
            <a:r>
              <a:rPr lang="en-GB" sz="1800" b="0" i="0" u="none" strike="noStrike" cap="none" dirty="0">
                <a:solidFill>
                  <a:srgbClr val="000000"/>
                </a:solidFill>
                <a:latin typeface="Calibri" panose="020F0502020204030204" pitchFamily="34" charset="0"/>
                <a:cs typeface="Calibri" panose="020F0502020204030204" pitchFamily="34" charset="0"/>
                <a:sym typeface="Arial"/>
              </a:rPr>
              <a:t>If you’re looking to support your child further with maths at home, there are lots of good websites with free resources</a:t>
            </a:r>
            <a:r>
              <a:rPr lang="en-GB" sz="1800" dirty="0">
                <a:solidFill>
                  <a:srgbClr val="000000"/>
                </a:solidFill>
                <a:latin typeface="Calibri" panose="020F0502020204030204" pitchFamily="34" charset="0"/>
                <a:cs typeface="Calibri" panose="020F0502020204030204" pitchFamily="34" charset="0"/>
              </a:rPr>
              <a:t>, especially </a:t>
            </a:r>
            <a:r>
              <a:rPr lang="en-GB" sz="1800" dirty="0" err="1">
                <a:solidFill>
                  <a:srgbClr val="000000"/>
                </a:solidFill>
                <a:latin typeface="Calibri" panose="020F0502020204030204" pitchFamily="34" charset="0"/>
                <a:cs typeface="Calibri" panose="020F0502020204030204" pitchFamily="34" charset="0"/>
              </a:rPr>
              <a:t>TTRockstars</a:t>
            </a:r>
            <a:r>
              <a:rPr lang="en-GB" sz="1800" dirty="0">
                <a:solidFill>
                  <a:srgbClr val="000000"/>
                </a:solidFill>
                <a:latin typeface="Calibri" panose="020F0502020204030204" pitchFamily="34" charset="0"/>
                <a:cs typeface="Calibri" panose="020F0502020204030204" pitchFamily="34" charset="0"/>
              </a:rPr>
              <a:t> which they are use to.</a:t>
            </a:r>
            <a:endParaRPr sz="1800" dirty="0">
              <a:latin typeface="Calibri" panose="020F0502020204030204" pitchFamily="34" charset="0"/>
              <a:cs typeface="Calibri" panose="020F0502020204030204" pitchFamily="34" charset="0"/>
            </a:endParaRPr>
          </a:p>
        </p:txBody>
      </p:sp>
      <p:sp>
        <p:nvSpPr>
          <p:cNvPr id="72" name="Google Shape;7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226208" y="-54533"/>
            <a:ext cx="8520600" cy="434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u="sng" dirty="0">
                <a:latin typeface="Calibri" panose="020F0502020204030204" pitchFamily="34" charset="0"/>
                <a:cs typeface="Calibri" panose="020F0502020204030204" pitchFamily="34" charset="0"/>
              </a:rPr>
              <a:t>Games to try</a:t>
            </a:r>
            <a:endParaRPr sz="2400" b="1" u="sng" dirty="0">
              <a:latin typeface="Calibri" panose="020F0502020204030204" pitchFamily="34" charset="0"/>
              <a:cs typeface="Calibri" panose="020F0502020204030204" pitchFamily="34" charset="0"/>
            </a:endParaRPr>
          </a:p>
        </p:txBody>
      </p:sp>
      <p:sp>
        <p:nvSpPr>
          <p:cNvPr id="78" name="Google Shape;78;p12"/>
          <p:cNvSpPr txBox="1">
            <a:spLocks noGrp="1"/>
          </p:cNvSpPr>
          <p:nvPr>
            <p:ph type="body" idx="1"/>
          </p:nvPr>
        </p:nvSpPr>
        <p:spPr>
          <a:xfrm>
            <a:off x="226208" y="207600"/>
            <a:ext cx="8898316" cy="4804434"/>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endParaRPr sz="1100" dirty="0"/>
          </a:p>
          <a:p>
            <a:pPr marL="457200" lvl="0" indent="-355600" algn="l" rtl="0">
              <a:lnSpc>
                <a:spcPct val="150000"/>
              </a:lnSpc>
              <a:spcBef>
                <a:spcPts val="0"/>
              </a:spcBef>
              <a:spcAft>
                <a:spcPts val="0"/>
              </a:spcAft>
              <a:buClr>
                <a:schemeClr val="dk1"/>
              </a:buClr>
              <a:buSzPts val="2000"/>
              <a:buFont typeface="Arial"/>
              <a:buChar char="●"/>
            </a:pPr>
            <a:r>
              <a:rPr lang="en-GB" sz="1800" dirty="0">
                <a:latin typeface="Calibri" panose="020F0502020204030204" pitchFamily="34" charset="0"/>
                <a:cs typeface="Calibri" panose="020F0502020204030204" pitchFamily="34" charset="0"/>
              </a:rPr>
              <a:t>Climb the stairs counting </a:t>
            </a:r>
            <a:r>
              <a:rPr lang="en-GB" sz="1800">
                <a:latin typeface="Calibri" panose="020F0502020204030204" pitchFamily="34" charset="0"/>
                <a:cs typeface="Calibri" panose="020F0502020204030204" pitchFamily="34" charset="0"/>
              </a:rPr>
              <a:t>in </a:t>
            </a:r>
            <a:r>
              <a:rPr lang="en-GB" sz="1800" smtClean="0">
                <a:latin typeface="Calibri" panose="020F0502020204030204" pitchFamily="34" charset="0"/>
                <a:cs typeface="Calibri" panose="020F0502020204030204" pitchFamily="34" charset="0"/>
              </a:rPr>
              <a:t>multiples.</a:t>
            </a:r>
            <a:endParaRPr sz="18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Clr>
                <a:schemeClr val="dk1"/>
              </a:buClr>
              <a:buSzPts val="2000"/>
              <a:buFont typeface="Arial"/>
              <a:buChar char="●"/>
            </a:pPr>
            <a:r>
              <a:rPr lang="en-GB" sz="1800" dirty="0">
                <a:latin typeface="Calibri" panose="020F0502020204030204" pitchFamily="34" charset="0"/>
                <a:cs typeface="Calibri" panose="020F0502020204030204" pitchFamily="34" charset="0"/>
              </a:rPr>
              <a:t>Play time tables games verbally.</a:t>
            </a:r>
            <a:endParaRPr sz="18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Clr>
                <a:schemeClr val="dk1"/>
              </a:buClr>
              <a:buSzPts val="2000"/>
              <a:buFont typeface="Arial"/>
              <a:buChar char="●"/>
            </a:pPr>
            <a:r>
              <a:rPr lang="en-GB" sz="1800" dirty="0">
                <a:latin typeface="Calibri" panose="020F0502020204030204" pitchFamily="34" charset="0"/>
                <a:cs typeface="Calibri" panose="020F0502020204030204" pitchFamily="34" charset="0"/>
              </a:rPr>
              <a:t>Listen and sing along to times tables songs.</a:t>
            </a:r>
            <a:endParaRPr sz="18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Clr>
                <a:schemeClr val="dk1"/>
              </a:buClr>
              <a:buSzPts val="2000"/>
              <a:buFont typeface="Arial"/>
              <a:buChar char="●"/>
            </a:pPr>
            <a:r>
              <a:rPr lang="en-GB" sz="1800" dirty="0">
                <a:latin typeface="Calibri" panose="020F0502020204030204" pitchFamily="34" charset="0"/>
                <a:cs typeface="Calibri" panose="020F0502020204030204" pitchFamily="34" charset="0"/>
              </a:rPr>
              <a:t>Take it in turns to say times tables in funny voices. </a:t>
            </a:r>
            <a:endParaRPr sz="1800" dirty="0">
              <a:latin typeface="Calibri" panose="020F0502020204030204" pitchFamily="34" charset="0"/>
              <a:cs typeface="Calibri" panose="020F0502020204030204" pitchFamily="34" charset="0"/>
            </a:endParaRPr>
          </a:p>
          <a:p>
            <a:pPr marL="457200" lvl="0" indent="-355600" algn="l" rtl="0">
              <a:lnSpc>
                <a:spcPct val="150000"/>
              </a:lnSpc>
              <a:spcBef>
                <a:spcPts val="0"/>
              </a:spcBef>
              <a:spcAft>
                <a:spcPts val="0"/>
              </a:spcAft>
              <a:buClr>
                <a:schemeClr val="dk1"/>
              </a:buClr>
              <a:buSzPts val="2000"/>
              <a:buFont typeface="Arial"/>
              <a:buChar char="●"/>
            </a:pPr>
            <a:r>
              <a:rPr lang="en-GB" sz="1800" dirty="0">
                <a:latin typeface="Calibri" panose="020F0502020204030204" pitchFamily="34" charset="0"/>
                <a:cs typeface="Calibri" panose="020F0502020204030204" pitchFamily="34" charset="0"/>
              </a:rPr>
              <a:t>Play maths games online:</a:t>
            </a:r>
          </a:p>
          <a:p>
            <a:pPr marL="101600" lvl="0" indent="0" algn="l" rtl="0">
              <a:lnSpc>
                <a:spcPct val="150000"/>
              </a:lnSpc>
              <a:spcBef>
                <a:spcPts val="0"/>
              </a:spcBef>
              <a:spcAft>
                <a:spcPts val="0"/>
              </a:spcAft>
              <a:buClr>
                <a:schemeClr val="dk1"/>
              </a:buClr>
              <a:buSzPts val="2000"/>
              <a:buNone/>
            </a:pPr>
            <a:r>
              <a:rPr lang="en-GB" b="1" dirty="0" err="1">
                <a:latin typeface="Calibri" panose="020F0502020204030204" pitchFamily="34" charset="0"/>
                <a:cs typeface="Calibri" panose="020F0502020204030204" pitchFamily="34" charset="0"/>
              </a:rPr>
              <a:t>TTRockstars</a:t>
            </a:r>
            <a:r>
              <a:rPr lang="en-GB" b="1"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r>
              <a:rPr lang="en-US" kern="0" dirty="0">
                <a:solidFill>
                  <a:srgbClr val="000000"/>
                </a:solidFill>
                <a:latin typeface="Calibri" panose="020F0502020204030204" pitchFamily="34" charset="0"/>
                <a:cs typeface="Calibri" panose="020F0502020204030204" pitchFamily="34" charset="0"/>
                <a:hlinkClick r:id="rId3"/>
              </a:rPr>
              <a:t>https://ttrockstars.com/</a:t>
            </a:r>
            <a:r>
              <a:rPr lang="en-GB" dirty="0">
                <a:latin typeface="Calibri" panose="020F0502020204030204" pitchFamily="34" charset="0"/>
                <a:cs typeface="Calibri" panose="020F0502020204030204" pitchFamily="34" charset="0"/>
              </a:rPr>
              <a:t> </a:t>
            </a:r>
          </a:p>
          <a:p>
            <a:pPr marL="101600" indent="0">
              <a:lnSpc>
                <a:spcPct val="150000"/>
              </a:lnSpc>
              <a:buClr>
                <a:schemeClr val="dk1"/>
              </a:buClr>
              <a:buSzPts val="2000"/>
              <a:buNone/>
            </a:pPr>
            <a:r>
              <a:rPr lang="en-GB" b="1" dirty="0">
                <a:highlight>
                  <a:srgbClr val="FFFFFF"/>
                </a:highlight>
                <a:latin typeface="Calibri" panose="020F0502020204030204" pitchFamily="34" charset="0"/>
                <a:ea typeface="Calibri"/>
                <a:cs typeface="Calibri" panose="020F0502020204030204" pitchFamily="34" charset="0"/>
                <a:sym typeface="Calibri"/>
              </a:rPr>
              <a:t>Hit the Button:</a:t>
            </a:r>
            <a:r>
              <a:rPr lang="en-GB" dirty="0">
                <a:highlight>
                  <a:srgbClr val="FFFFFF"/>
                </a:highlight>
                <a:latin typeface="Calibri" panose="020F0502020204030204" pitchFamily="34" charset="0"/>
                <a:ea typeface="Calibri"/>
                <a:cs typeface="Calibri" panose="020F0502020204030204" pitchFamily="34" charset="0"/>
                <a:sym typeface="Calibri"/>
              </a:rPr>
              <a:t> </a:t>
            </a:r>
            <a:r>
              <a:rPr lang="en-GB" dirty="0">
                <a:solidFill>
                  <a:srgbClr val="0000FF"/>
                </a:solidFill>
                <a:effectLst/>
                <a:latin typeface="Calibri" panose="020F0502020204030204" pitchFamily="34" charset="0"/>
                <a:hlinkClick r:id="rId4"/>
              </a:rPr>
              <a:t>https://</a:t>
            </a:r>
            <a:r>
              <a:rPr lang="en-GB" dirty="0" err="1">
                <a:solidFill>
                  <a:srgbClr val="0000FF"/>
                </a:solidFill>
                <a:effectLst/>
                <a:latin typeface="Calibri" panose="020F0502020204030204" pitchFamily="34" charset="0"/>
                <a:hlinkClick r:id="rId4"/>
              </a:rPr>
              <a:t>www.topmarks.co.uk</a:t>
            </a:r>
            <a:r>
              <a:rPr lang="en-GB" dirty="0">
                <a:solidFill>
                  <a:srgbClr val="0000FF"/>
                </a:solidFill>
                <a:effectLst/>
                <a:latin typeface="Calibri" panose="020F0502020204030204" pitchFamily="34" charset="0"/>
                <a:hlinkClick r:id="rId4"/>
              </a:rPr>
              <a:t>/maths-games/hit-the-button </a:t>
            </a:r>
            <a:endParaRPr lang="en-GB" dirty="0">
              <a:highlight>
                <a:srgbClr val="FFFFFF"/>
              </a:highlight>
              <a:latin typeface="Calibri" panose="020F0502020204030204" pitchFamily="34" charset="0"/>
              <a:ea typeface="Calibri"/>
              <a:cs typeface="Calibri" panose="020F0502020204030204" pitchFamily="34" charset="0"/>
              <a:sym typeface="Calibri"/>
            </a:endParaRPr>
          </a:p>
          <a:p>
            <a:pPr marL="101600" indent="0">
              <a:lnSpc>
                <a:spcPct val="150000"/>
              </a:lnSpc>
              <a:buClr>
                <a:schemeClr val="dk1"/>
              </a:buClr>
              <a:buSzPts val="2000"/>
              <a:buNone/>
            </a:pPr>
            <a:r>
              <a:rPr lang="en-GB" b="1" dirty="0" err="1">
                <a:highlight>
                  <a:srgbClr val="FFFFFF"/>
                </a:highlight>
                <a:latin typeface="Calibri" panose="020F0502020204030204" pitchFamily="34" charset="0"/>
                <a:ea typeface="Calibri"/>
                <a:cs typeface="Calibri" panose="020F0502020204030204" pitchFamily="34" charset="0"/>
                <a:sym typeface="Calibri"/>
              </a:rPr>
              <a:t>Timestable</a:t>
            </a:r>
            <a:r>
              <a:rPr lang="en-GB" b="1" dirty="0">
                <a:highlight>
                  <a:srgbClr val="FFFFFF"/>
                </a:highlight>
                <a:latin typeface="Calibri" panose="020F0502020204030204" pitchFamily="34" charset="0"/>
                <a:ea typeface="Calibri"/>
                <a:cs typeface="Calibri" panose="020F0502020204030204" pitchFamily="34" charset="0"/>
                <a:sym typeface="Calibri"/>
              </a:rPr>
              <a:t> games: </a:t>
            </a:r>
            <a:r>
              <a:rPr lang="en-GB" u="sng" dirty="0">
                <a:solidFill>
                  <a:schemeClr val="hlink"/>
                </a:solidFill>
                <a:highlight>
                  <a:srgbClr val="FFFFFF"/>
                </a:highlight>
                <a:latin typeface="Calibri" panose="020F0502020204030204" pitchFamily="34" charset="0"/>
                <a:ea typeface="Calibri"/>
                <a:cs typeface="Calibri" panose="020F0502020204030204" pitchFamily="34" charset="0"/>
                <a:sym typeface="Calibri"/>
                <a:hlinkClick r:id="rId5"/>
              </a:rPr>
              <a:t>https://www.timestables.co.uk/games/</a:t>
            </a:r>
            <a:endParaRPr lang="en-GB" u="sng" dirty="0">
              <a:solidFill>
                <a:schemeClr val="hlink"/>
              </a:solidFill>
              <a:highlight>
                <a:srgbClr val="FFFFFF"/>
              </a:highlight>
              <a:latin typeface="Calibri" panose="020F0502020204030204" pitchFamily="34" charset="0"/>
              <a:ea typeface="Calibri"/>
              <a:cs typeface="Calibri" panose="020F0502020204030204" pitchFamily="34" charset="0"/>
              <a:sym typeface="Calibri"/>
            </a:endParaRPr>
          </a:p>
          <a:p>
            <a:pPr marL="101600" indent="0">
              <a:lnSpc>
                <a:spcPct val="150000"/>
              </a:lnSpc>
              <a:buClr>
                <a:schemeClr val="dk1"/>
              </a:buClr>
              <a:buSzPts val="2000"/>
              <a:buNone/>
            </a:pPr>
            <a:r>
              <a:rPr lang="en-GB" b="1" dirty="0">
                <a:highlight>
                  <a:srgbClr val="FFFFFF"/>
                </a:highlight>
                <a:latin typeface="Calibri" panose="020F0502020204030204" pitchFamily="34" charset="0"/>
                <a:ea typeface="Calibri"/>
                <a:cs typeface="Calibri" panose="020F0502020204030204" pitchFamily="34" charset="0"/>
                <a:sym typeface="Calibri"/>
              </a:rPr>
              <a:t>Maths frame: </a:t>
            </a:r>
            <a:r>
              <a:rPr lang="en-GB" u="sng" dirty="0">
                <a:solidFill>
                  <a:schemeClr val="hlink"/>
                </a:solidFill>
                <a:highlight>
                  <a:srgbClr val="FFFFFF"/>
                </a:highlight>
                <a:latin typeface="Calibri" panose="020F0502020204030204" pitchFamily="34" charset="0"/>
                <a:ea typeface="Calibri"/>
                <a:cs typeface="Calibri" panose="020F0502020204030204" pitchFamily="34" charset="0"/>
                <a:sym typeface="Calibri"/>
                <a:hlinkClick r:id="rId6"/>
              </a:rPr>
              <a:t>https://mathsframe.co.uk/en/resources/resource/477/Multiplication-Tables-Check</a:t>
            </a:r>
            <a:endParaRPr lang="en-GB" u="sng" dirty="0">
              <a:solidFill>
                <a:schemeClr val="hlink"/>
              </a:solidFill>
              <a:highlight>
                <a:srgbClr val="FFFFFF"/>
              </a:highlight>
              <a:latin typeface="Calibri" panose="020F0502020204030204" pitchFamily="34" charset="0"/>
              <a:ea typeface="Calibri"/>
              <a:cs typeface="Calibri" panose="020F0502020204030204" pitchFamily="34" charset="0"/>
              <a:sym typeface="Calibri"/>
            </a:endParaRPr>
          </a:p>
          <a:p>
            <a:pPr marL="114300" lvl="0" indent="0" defTabSz="914400">
              <a:lnSpc>
                <a:spcPct val="150000"/>
              </a:lnSpc>
              <a:buClr>
                <a:srgbClr val="595959"/>
              </a:buClr>
              <a:buNone/>
              <a:defRPr/>
            </a:pPr>
            <a:r>
              <a:rPr lang="en-US" b="1" kern="0" dirty="0">
                <a:solidFill>
                  <a:srgbClr val="000000"/>
                </a:solidFill>
                <a:latin typeface="Calibri" panose="020F0502020204030204" pitchFamily="34" charset="0"/>
                <a:cs typeface="Calibri" panose="020F0502020204030204" pitchFamily="34" charset="0"/>
              </a:rPr>
              <a:t>Talking Times Tables:  </a:t>
            </a:r>
            <a:r>
              <a:rPr lang="en-US" kern="0" dirty="0">
                <a:solidFill>
                  <a:srgbClr val="000000"/>
                </a:solidFill>
                <a:latin typeface="Calibri" panose="020F0502020204030204" pitchFamily="34" charset="0"/>
                <a:cs typeface="Calibri" panose="020F0502020204030204" pitchFamily="34" charset="0"/>
                <a:hlinkClick r:id="rId7"/>
              </a:rPr>
              <a:t>https://</a:t>
            </a:r>
            <a:r>
              <a:rPr lang="en-US" kern="0" dirty="0" smtClean="0">
                <a:solidFill>
                  <a:srgbClr val="000000"/>
                </a:solidFill>
                <a:latin typeface="Calibri" panose="020F0502020204030204" pitchFamily="34" charset="0"/>
                <a:cs typeface="Calibri" panose="020F0502020204030204" pitchFamily="34" charset="0"/>
                <a:hlinkClick r:id="rId7"/>
              </a:rPr>
              <a:t>talkingtimestables.uk/y4_ks2_mtc_practice_tests_multiplication_tables_check.php</a:t>
            </a:r>
            <a:endParaRPr lang="en-US" kern="0" dirty="0" smtClean="0">
              <a:solidFill>
                <a:srgbClr val="000000"/>
              </a:solidFill>
              <a:latin typeface="Calibri" panose="020F0502020204030204" pitchFamily="34" charset="0"/>
              <a:cs typeface="Calibri" panose="020F0502020204030204" pitchFamily="34" charset="0"/>
            </a:endParaRPr>
          </a:p>
          <a:p>
            <a:pPr marL="114300" lvl="0" indent="0" defTabSz="914400">
              <a:lnSpc>
                <a:spcPct val="150000"/>
              </a:lnSpc>
              <a:buClr>
                <a:srgbClr val="595959"/>
              </a:buClr>
              <a:buNone/>
              <a:defRPr/>
            </a:pPr>
            <a:r>
              <a:rPr lang="en-US" b="1" dirty="0" smtClean="0">
                <a:solidFill>
                  <a:srgbClr val="000000"/>
                </a:solidFill>
                <a:latin typeface="Calibri" panose="020F0502020204030204" pitchFamily="34" charset="0"/>
                <a:cs typeface="Calibri" panose="020F0502020204030204" pitchFamily="34" charset="0"/>
              </a:rPr>
              <a:t>U R Brainy: </a:t>
            </a:r>
            <a:r>
              <a:rPr lang="en-GB" sz="1400" dirty="0" smtClean="0">
                <a:hlinkClick r:id="rId8"/>
              </a:rPr>
              <a:t>MTC </a:t>
            </a:r>
            <a:r>
              <a:rPr lang="en-GB" sz="1400" dirty="0">
                <a:hlinkClick r:id="rId8"/>
              </a:rPr>
              <a:t>Test - </a:t>
            </a:r>
            <a:r>
              <a:rPr lang="en-GB" sz="1400" dirty="0" err="1">
                <a:hlinkClick r:id="rId8"/>
              </a:rPr>
              <a:t>URBrainy</a:t>
            </a:r>
            <a:endParaRPr sz="1300" dirty="0">
              <a:highlight>
                <a:srgbClr val="FFFFFF"/>
              </a:highlight>
              <a:latin typeface="Calibri"/>
              <a:ea typeface="Calibri"/>
              <a:cs typeface="Calibri"/>
              <a:sym typeface="Calibri"/>
            </a:endParaRPr>
          </a:p>
        </p:txBody>
      </p:sp>
      <p:sp>
        <p:nvSpPr>
          <p:cNvPr id="79" name="Google Shape;7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6F906624557849AABF1FFC58DD59A5" ma:contentTypeVersion="12" ma:contentTypeDescription="Create a new document." ma:contentTypeScope="" ma:versionID="647f97c2e8a4961492d9b59863ec4550">
  <xsd:schema xmlns:xsd="http://www.w3.org/2001/XMLSchema" xmlns:xs="http://www.w3.org/2001/XMLSchema" xmlns:p="http://schemas.microsoft.com/office/2006/metadata/properties" xmlns:ns2="8cabafcd-3a8f-4f23-b723-42dc81bcc431" xmlns:ns3="16065ea5-a511-4e63-87c5-6142ececed3e" targetNamespace="http://schemas.microsoft.com/office/2006/metadata/properties" ma:root="true" ma:fieldsID="76e95a8a103e2f1a2127abe9dd07484b" ns2:_="" ns3:_="">
    <xsd:import namespace="8cabafcd-3a8f-4f23-b723-42dc81bcc431"/>
    <xsd:import namespace="16065ea5-a511-4e63-87c5-6142ececed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bafcd-3a8f-4f23-b723-42dc81bcc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7875658-6c8f-407e-90c6-70515fb6588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065ea5-a511-4e63-87c5-6142ececed3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10af3dd-fc2c-4a06-9582-6390a4fbc709}" ma:internalName="TaxCatchAll" ma:showField="CatchAllData" ma:web="16065ea5-a511-4e63-87c5-6142ececed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abafcd-3a8f-4f23-b723-42dc81bcc431">
      <Terms xmlns="http://schemas.microsoft.com/office/infopath/2007/PartnerControls"/>
    </lcf76f155ced4ddcb4097134ff3c332f>
    <TaxCatchAll xmlns="16065ea5-a511-4e63-87c5-6142ececed3e" xsi:nil="true"/>
  </documentManagement>
</p:properties>
</file>

<file path=customXml/itemProps1.xml><?xml version="1.0" encoding="utf-8"?>
<ds:datastoreItem xmlns:ds="http://schemas.openxmlformats.org/officeDocument/2006/customXml" ds:itemID="{CE7AC0E9-9045-44CE-8C20-80AB82F2F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bafcd-3a8f-4f23-b723-42dc81bcc431"/>
    <ds:schemaRef ds:uri="16065ea5-a511-4e63-87c5-6142ecece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FC845-B081-4F86-AB6C-E103BC593204}">
  <ds:schemaRefs>
    <ds:schemaRef ds:uri="http://schemas.microsoft.com/sharepoint/v3/contenttype/forms"/>
  </ds:schemaRefs>
</ds:datastoreItem>
</file>

<file path=customXml/itemProps3.xml><?xml version="1.0" encoding="utf-8"?>
<ds:datastoreItem xmlns:ds="http://schemas.openxmlformats.org/officeDocument/2006/customXml" ds:itemID="{A3C79EB9-B34A-48B7-9ABE-2E3F63843658}">
  <ds:schemaRefs>
    <ds:schemaRef ds:uri="http://purl.org/dc/terms/"/>
    <ds:schemaRef ds:uri="http://schemas.microsoft.com/office/infopath/2007/PartnerControls"/>
    <ds:schemaRef ds:uri="http://purl.org/dc/dcmitype/"/>
    <ds:schemaRef ds:uri="http://purl.org/dc/elements/1.1/"/>
    <ds:schemaRef ds:uri="16065ea5-a511-4e63-87c5-6142ececed3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8cabafcd-3a8f-4f23-b723-42dc81bcc431"/>
  </ds:schemaRefs>
</ds:datastoreItem>
</file>

<file path=docProps/app.xml><?xml version="1.0" encoding="utf-8"?>
<Properties xmlns="http://schemas.openxmlformats.org/officeDocument/2006/extended-properties" xmlns:vt="http://schemas.openxmlformats.org/officeDocument/2006/docPropsVTypes">
  <TotalTime>81</TotalTime>
  <Words>1034</Words>
  <Application>Microsoft Office PowerPoint</Application>
  <PresentationFormat>On-screen Show (16:9)</PresentationFormat>
  <Paragraphs>92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Nunito</vt:lpstr>
      <vt:lpstr>Nunito Sans SemiBold</vt:lpstr>
      <vt:lpstr>Arial</vt:lpstr>
      <vt:lpstr>TSL</vt:lpstr>
      <vt:lpstr>PowerPoint Presentation</vt:lpstr>
      <vt:lpstr>PowerPoint Presentation</vt:lpstr>
      <vt:lpstr>Important information about multiplication tables check (MTC)</vt:lpstr>
      <vt:lpstr>When the check will take place</vt:lpstr>
      <vt:lpstr>How the check is carried out</vt:lpstr>
      <vt:lpstr>Specific arrangements for the check</vt:lpstr>
      <vt:lpstr>The check questions</vt:lpstr>
      <vt:lpstr>How best to prepare your child for the check</vt:lpstr>
      <vt:lpstr>Games to try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Reuben</dc:creator>
  <cp:lastModifiedBy>Sullivan</cp:lastModifiedBy>
  <cp:revision>8</cp:revision>
  <dcterms:modified xsi:type="dcterms:W3CDTF">2025-01-20T16:16:36Z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0x010100D26F906624557849AABF1FFC58DD59A5</vt:lpwstr>
  </property>
  <property fmtid="{D5CDD505-2E9C-101B-9397-08002B2CF9AE}" pid="3" name="MediaServiceImageTags">
    <vt:lpwstr/>
  </property>
</Properties>
</file>