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04" r:id="rId2"/>
    <p:sldId id="295" r:id="rId3"/>
    <p:sldId id="296" r:id="rId4"/>
    <p:sldId id="297" r:id="rId5"/>
    <p:sldId id="298" r:id="rId6"/>
    <p:sldId id="299" r:id="rId7"/>
    <p:sldId id="300" r:id="rId8"/>
    <p:sldId id="301" r:id="rId9"/>
    <p:sldId id="302" r:id="rId10"/>
    <p:sldId id="258" r:id="rId11"/>
    <p:sldId id="257" r:id="rId12"/>
    <p:sldId id="259" r:id="rId13"/>
    <p:sldId id="260" r:id="rId14"/>
    <p:sldId id="261"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30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5" autoAdjust="0"/>
    <p:restoredTop sz="94660"/>
  </p:normalViewPr>
  <p:slideViewPr>
    <p:cSldViewPr snapToGrid="0">
      <p:cViewPr varScale="1">
        <p:scale>
          <a:sx n="109" d="100"/>
          <a:sy n="109" d="100"/>
        </p:scale>
        <p:origin x="75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22DF7-BCD2-409A-A7EF-9D50F03B8199}" type="datetimeFigureOut">
              <a:rPr lang="en-GB" smtClean="0"/>
              <a:t>29/09/2023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8159D-BD03-4E32-838D-8AB1B1AA9B9B}" type="slidenum">
              <a:rPr lang="en-GB" smtClean="0"/>
              <a:t>‹#›</a:t>
            </a:fld>
            <a:endParaRPr lang="en-GB"/>
          </a:p>
        </p:txBody>
      </p:sp>
    </p:spTree>
    <p:extLst>
      <p:ext uri="{BB962C8B-B14F-4D97-AF65-F5344CB8AC3E}">
        <p14:creationId xmlns:p14="http://schemas.microsoft.com/office/powerpoint/2010/main" val="6516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2C28CD-179B-4246-8659-B3D9E2B8D30F}" type="slidenum">
              <a:rPr lang="en-GB" smtClean="0"/>
              <a:t>15</a:t>
            </a:fld>
            <a:endParaRPr lang="en-GB"/>
          </a:p>
        </p:txBody>
      </p:sp>
    </p:spTree>
    <p:extLst>
      <p:ext uri="{BB962C8B-B14F-4D97-AF65-F5344CB8AC3E}">
        <p14:creationId xmlns:p14="http://schemas.microsoft.com/office/powerpoint/2010/main" val="1635110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17" indent="0" algn="ctr">
              <a:buNone/>
              <a:defRPr sz="2000"/>
            </a:lvl2pPr>
            <a:lvl3pPr marL="914433" indent="0" algn="ctr">
              <a:buNone/>
              <a:defRPr sz="1801"/>
            </a:lvl3pPr>
            <a:lvl4pPr marL="1371652" indent="0" algn="ctr">
              <a:buNone/>
              <a:defRPr sz="1600"/>
            </a:lvl4pPr>
            <a:lvl5pPr marL="1828869" indent="0" algn="ctr">
              <a:buNone/>
              <a:defRPr sz="1600"/>
            </a:lvl5pPr>
            <a:lvl6pPr marL="2286086" indent="0" algn="ctr">
              <a:buNone/>
              <a:defRPr sz="1600"/>
            </a:lvl6pPr>
            <a:lvl7pPr marL="2743302" indent="0" algn="ctr">
              <a:buNone/>
              <a:defRPr sz="1600"/>
            </a:lvl7pPr>
            <a:lvl8pPr marL="3200521" indent="0" algn="ctr">
              <a:buNone/>
              <a:defRPr sz="1600"/>
            </a:lvl8pPr>
            <a:lvl9pPr marL="3657738"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B0F7DF-BC08-48DC-93A0-BA088A27706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1958304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B0F7DF-BC08-48DC-93A0-BA088A27706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89680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B0F7DF-BC08-48DC-93A0-BA088A27706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60375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B0F7DF-BC08-48DC-93A0-BA088A27706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1824387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3"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3" y="4589466"/>
            <a:ext cx="10515600" cy="1500187"/>
          </a:xfrm>
        </p:spPr>
        <p:txBody>
          <a:bodyPr/>
          <a:lstStyle>
            <a:lvl1pPr marL="0" indent="0">
              <a:buNone/>
              <a:defRPr sz="2400">
                <a:solidFill>
                  <a:schemeClr val="tx1">
                    <a:tint val="75000"/>
                  </a:schemeClr>
                </a:solidFill>
              </a:defRPr>
            </a:lvl1pPr>
            <a:lvl2pPr marL="457217" indent="0">
              <a:buNone/>
              <a:defRPr sz="2000">
                <a:solidFill>
                  <a:schemeClr val="tx1">
                    <a:tint val="75000"/>
                  </a:schemeClr>
                </a:solidFill>
              </a:defRPr>
            </a:lvl2pPr>
            <a:lvl3pPr marL="914433" indent="0">
              <a:buNone/>
              <a:defRPr sz="1801">
                <a:solidFill>
                  <a:schemeClr val="tx1">
                    <a:tint val="75000"/>
                  </a:schemeClr>
                </a:solidFill>
              </a:defRPr>
            </a:lvl3pPr>
            <a:lvl4pPr marL="1371652" indent="0">
              <a:buNone/>
              <a:defRPr sz="1600">
                <a:solidFill>
                  <a:schemeClr val="tx1">
                    <a:tint val="75000"/>
                  </a:schemeClr>
                </a:solidFill>
              </a:defRPr>
            </a:lvl4pPr>
            <a:lvl5pPr marL="1828869" indent="0">
              <a:buNone/>
              <a:defRPr sz="1600">
                <a:solidFill>
                  <a:schemeClr val="tx1">
                    <a:tint val="75000"/>
                  </a:schemeClr>
                </a:solidFill>
              </a:defRPr>
            </a:lvl5pPr>
            <a:lvl6pPr marL="2286086" indent="0">
              <a:buNone/>
              <a:defRPr sz="1600">
                <a:solidFill>
                  <a:schemeClr val="tx1">
                    <a:tint val="75000"/>
                  </a:schemeClr>
                </a:solidFill>
              </a:defRPr>
            </a:lvl6pPr>
            <a:lvl7pPr marL="2743302" indent="0">
              <a:buNone/>
              <a:defRPr sz="1600">
                <a:solidFill>
                  <a:schemeClr val="tx1">
                    <a:tint val="75000"/>
                  </a:schemeClr>
                </a:solidFill>
              </a:defRPr>
            </a:lvl7pPr>
            <a:lvl8pPr marL="3200521" indent="0">
              <a:buNone/>
              <a:defRPr sz="1600">
                <a:solidFill>
                  <a:schemeClr val="tx1">
                    <a:tint val="75000"/>
                  </a:schemeClr>
                </a:solidFill>
              </a:defRPr>
            </a:lvl8pPr>
            <a:lvl9pPr marL="365773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B0F7DF-BC08-48DC-93A0-BA088A277068}" type="datetimeFigureOut">
              <a:rPr lang="en-GB" smtClean="0"/>
              <a:t>29/09/2023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2346482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B0F7DF-BC08-48DC-93A0-BA088A27706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2030511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93" y="1681163"/>
            <a:ext cx="5157787" cy="82391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Edit Master text styles</a:t>
            </a:r>
          </a:p>
        </p:txBody>
      </p:sp>
      <p:sp>
        <p:nvSpPr>
          <p:cNvPr id="4" name="Content Placeholder 3"/>
          <p:cNvSpPr>
            <a:spLocks noGrp="1"/>
          </p:cNvSpPr>
          <p:nvPr>
            <p:ph sz="half" idx="2"/>
          </p:nvPr>
        </p:nvSpPr>
        <p:spPr>
          <a:xfrm>
            <a:off x="839793"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17" indent="0">
              <a:buNone/>
              <a:defRPr sz="2000" b="1"/>
            </a:lvl2pPr>
            <a:lvl3pPr marL="914433" indent="0">
              <a:buNone/>
              <a:defRPr sz="1801" b="1"/>
            </a:lvl3pPr>
            <a:lvl4pPr marL="1371652" indent="0">
              <a:buNone/>
              <a:defRPr sz="1600" b="1"/>
            </a:lvl4pPr>
            <a:lvl5pPr marL="1828869" indent="0">
              <a:buNone/>
              <a:defRPr sz="1600" b="1"/>
            </a:lvl5pPr>
            <a:lvl6pPr marL="2286086" indent="0">
              <a:buNone/>
              <a:defRPr sz="1600" b="1"/>
            </a:lvl6pPr>
            <a:lvl7pPr marL="2743302" indent="0">
              <a:buNone/>
              <a:defRPr sz="1600" b="1"/>
            </a:lvl7pPr>
            <a:lvl8pPr marL="3200521" indent="0">
              <a:buNone/>
              <a:defRPr sz="1600" b="1"/>
            </a:lvl8pPr>
            <a:lvl9pPr marL="3657738"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B0F7DF-BC08-48DC-93A0-BA088A277068}" type="datetimeFigureOut">
              <a:rPr lang="en-GB" smtClean="0"/>
              <a:t>29/09/2023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326058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B0F7DF-BC08-48DC-93A0-BA088A277068}" type="datetimeFigureOut">
              <a:rPr lang="en-GB" smtClean="0"/>
              <a:t>29/09/2023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972178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B0F7DF-BC08-48DC-93A0-BA088A277068}" type="datetimeFigureOut">
              <a:rPr lang="en-GB" smtClean="0"/>
              <a:t>29/09/2023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364250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92"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7" indent="0">
              <a:buNone/>
              <a:defRPr sz="1401"/>
            </a:lvl2pPr>
            <a:lvl3pPr marL="914433" indent="0">
              <a:buNone/>
              <a:defRPr sz="1200"/>
            </a:lvl3pPr>
            <a:lvl4pPr marL="1371652" indent="0">
              <a:buNone/>
              <a:defRPr sz="1001"/>
            </a:lvl4pPr>
            <a:lvl5pPr marL="1828869" indent="0">
              <a:buNone/>
              <a:defRPr sz="1001"/>
            </a:lvl5pPr>
            <a:lvl6pPr marL="2286086" indent="0">
              <a:buNone/>
              <a:defRPr sz="1001"/>
            </a:lvl6pPr>
            <a:lvl7pPr marL="2743302" indent="0">
              <a:buNone/>
              <a:defRPr sz="1001"/>
            </a:lvl7pPr>
            <a:lvl8pPr marL="3200521" indent="0">
              <a:buNone/>
              <a:defRPr sz="1001"/>
            </a:lvl8pPr>
            <a:lvl9pPr marL="3657738"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6B0F7DF-BC08-48DC-93A0-BA088A27706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1242023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1" y="457200"/>
            <a:ext cx="3932236"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92" y="987425"/>
            <a:ext cx="6172201" cy="4873625"/>
          </a:xfrm>
        </p:spPr>
        <p:txBody>
          <a:bodyPr/>
          <a:lstStyle>
            <a:lvl1pPr marL="0" indent="0">
              <a:buNone/>
              <a:defRPr sz="3200"/>
            </a:lvl1pPr>
            <a:lvl2pPr marL="457217" indent="0">
              <a:buNone/>
              <a:defRPr sz="2800"/>
            </a:lvl2pPr>
            <a:lvl3pPr marL="914433" indent="0">
              <a:buNone/>
              <a:defRPr sz="2400"/>
            </a:lvl3pPr>
            <a:lvl4pPr marL="1371652" indent="0">
              <a:buNone/>
              <a:defRPr sz="2000"/>
            </a:lvl4pPr>
            <a:lvl5pPr marL="1828869" indent="0">
              <a:buNone/>
              <a:defRPr sz="2000"/>
            </a:lvl5pPr>
            <a:lvl6pPr marL="2286086" indent="0">
              <a:buNone/>
              <a:defRPr sz="2000"/>
            </a:lvl6pPr>
            <a:lvl7pPr marL="2743302" indent="0">
              <a:buNone/>
              <a:defRPr sz="2000"/>
            </a:lvl7pPr>
            <a:lvl8pPr marL="3200521" indent="0">
              <a:buNone/>
              <a:defRPr sz="2000"/>
            </a:lvl8pPr>
            <a:lvl9pPr marL="3657738" indent="0">
              <a:buNone/>
              <a:defRPr sz="2000"/>
            </a:lvl9pPr>
          </a:lstStyle>
          <a:p>
            <a:endParaRPr lang="en-GB"/>
          </a:p>
        </p:txBody>
      </p:sp>
      <p:sp>
        <p:nvSpPr>
          <p:cNvPr id="4" name="Text Placeholder 3"/>
          <p:cNvSpPr>
            <a:spLocks noGrp="1"/>
          </p:cNvSpPr>
          <p:nvPr>
            <p:ph type="body" sz="half" idx="2"/>
          </p:nvPr>
        </p:nvSpPr>
        <p:spPr>
          <a:xfrm>
            <a:off x="839791" y="2057400"/>
            <a:ext cx="3932236" cy="3811588"/>
          </a:xfrm>
        </p:spPr>
        <p:txBody>
          <a:bodyPr/>
          <a:lstStyle>
            <a:lvl1pPr marL="0" indent="0">
              <a:buNone/>
              <a:defRPr sz="1600"/>
            </a:lvl1pPr>
            <a:lvl2pPr marL="457217" indent="0">
              <a:buNone/>
              <a:defRPr sz="1401"/>
            </a:lvl2pPr>
            <a:lvl3pPr marL="914433" indent="0">
              <a:buNone/>
              <a:defRPr sz="1200"/>
            </a:lvl3pPr>
            <a:lvl4pPr marL="1371652" indent="0">
              <a:buNone/>
              <a:defRPr sz="1001"/>
            </a:lvl4pPr>
            <a:lvl5pPr marL="1828869" indent="0">
              <a:buNone/>
              <a:defRPr sz="1001"/>
            </a:lvl5pPr>
            <a:lvl6pPr marL="2286086" indent="0">
              <a:buNone/>
              <a:defRPr sz="1001"/>
            </a:lvl6pPr>
            <a:lvl7pPr marL="2743302" indent="0">
              <a:buNone/>
              <a:defRPr sz="1001"/>
            </a:lvl7pPr>
            <a:lvl8pPr marL="3200521" indent="0">
              <a:buNone/>
              <a:defRPr sz="1001"/>
            </a:lvl8pPr>
            <a:lvl9pPr marL="3657738" indent="0">
              <a:buNone/>
              <a:defRPr sz="1001"/>
            </a:lvl9pPr>
          </a:lstStyle>
          <a:p>
            <a:pPr lvl="0"/>
            <a:r>
              <a:rPr lang="en-US"/>
              <a:t>Edit Master text styles</a:t>
            </a:r>
          </a:p>
        </p:txBody>
      </p:sp>
      <p:sp>
        <p:nvSpPr>
          <p:cNvPr id="5" name="Date Placeholder 4"/>
          <p:cNvSpPr>
            <a:spLocks noGrp="1"/>
          </p:cNvSpPr>
          <p:nvPr>
            <p:ph type="dt" sz="half" idx="10"/>
          </p:nvPr>
        </p:nvSpPr>
        <p:spPr/>
        <p:txBody>
          <a:bodyPr/>
          <a:lstStyle/>
          <a:p>
            <a:fld id="{B6B0F7DF-BC08-48DC-93A0-BA088A277068}" type="datetimeFigureOut">
              <a:rPr lang="en-GB" smtClean="0"/>
              <a:t>29/09/2023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6EB345-28B5-469B-AB2C-77345F3407D0}" type="slidenum">
              <a:rPr lang="en-GB" smtClean="0"/>
              <a:t>‹#›</a:t>
            </a:fld>
            <a:endParaRPr lang="en-GB"/>
          </a:p>
        </p:txBody>
      </p:sp>
    </p:spTree>
    <p:extLst>
      <p:ext uri="{BB962C8B-B14F-4D97-AF65-F5344CB8AC3E}">
        <p14:creationId xmlns:p14="http://schemas.microsoft.com/office/powerpoint/2010/main" val="1701071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5"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0F7DF-BC08-48DC-93A0-BA088A277068}" type="datetimeFigureOut">
              <a:rPr lang="en-GB" smtClean="0"/>
              <a:t>29/09/2023</a:t>
            </a:fld>
            <a:endParaRPr lang="en-GB"/>
          </a:p>
        </p:txBody>
      </p:sp>
      <p:sp>
        <p:nvSpPr>
          <p:cNvPr id="5" name="Footer Placeholder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EB345-28B5-469B-AB2C-77345F3407D0}" type="slidenum">
              <a:rPr lang="en-GB" smtClean="0"/>
              <a:t>‹#›</a:t>
            </a:fld>
            <a:endParaRPr lang="en-GB"/>
          </a:p>
        </p:txBody>
      </p:sp>
    </p:spTree>
    <p:extLst>
      <p:ext uri="{BB962C8B-B14F-4D97-AF65-F5344CB8AC3E}">
        <p14:creationId xmlns:p14="http://schemas.microsoft.com/office/powerpoint/2010/main" val="1726910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3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0" indent="-228610" algn="l" defTabSz="91443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26" indent="-228610" algn="l" defTabSz="91443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43" indent="-228610" algn="l" defTabSz="91443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60"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79"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96"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912"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129"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346" indent="-228610" algn="l" defTabSz="91443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33" rtl="0" eaLnBrk="1" latinLnBrk="0" hangingPunct="1">
        <a:defRPr sz="1801" kern="1200">
          <a:solidFill>
            <a:schemeClr val="tx1"/>
          </a:solidFill>
          <a:latin typeface="+mn-lt"/>
          <a:ea typeface="+mn-ea"/>
          <a:cs typeface="+mn-cs"/>
        </a:defRPr>
      </a:lvl1pPr>
      <a:lvl2pPr marL="457217" algn="l" defTabSz="914433" rtl="0" eaLnBrk="1" latinLnBrk="0" hangingPunct="1">
        <a:defRPr sz="1801" kern="1200">
          <a:solidFill>
            <a:schemeClr val="tx1"/>
          </a:solidFill>
          <a:latin typeface="+mn-lt"/>
          <a:ea typeface="+mn-ea"/>
          <a:cs typeface="+mn-cs"/>
        </a:defRPr>
      </a:lvl2pPr>
      <a:lvl3pPr marL="914433" algn="l" defTabSz="914433" rtl="0" eaLnBrk="1" latinLnBrk="0" hangingPunct="1">
        <a:defRPr sz="1801" kern="1200">
          <a:solidFill>
            <a:schemeClr val="tx1"/>
          </a:solidFill>
          <a:latin typeface="+mn-lt"/>
          <a:ea typeface="+mn-ea"/>
          <a:cs typeface="+mn-cs"/>
        </a:defRPr>
      </a:lvl3pPr>
      <a:lvl4pPr marL="1371652" algn="l" defTabSz="914433" rtl="0" eaLnBrk="1" latinLnBrk="0" hangingPunct="1">
        <a:defRPr sz="1801" kern="1200">
          <a:solidFill>
            <a:schemeClr val="tx1"/>
          </a:solidFill>
          <a:latin typeface="+mn-lt"/>
          <a:ea typeface="+mn-ea"/>
          <a:cs typeface="+mn-cs"/>
        </a:defRPr>
      </a:lvl4pPr>
      <a:lvl5pPr marL="1828869" algn="l" defTabSz="914433" rtl="0" eaLnBrk="1" latinLnBrk="0" hangingPunct="1">
        <a:defRPr sz="1801" kern="1200">
          <a:solidFill>
            <a:schemeClr val="tx1"/>
          </a:solidFill>
          <a:latin typeface="+mn-lt"/>
          <a:ea typeface="+mn-ea"/>
          <a:cs typeface="+mn-cs"/>
        </a:defRPr>
      </a:lvl5pPr>
      <a:lvl6pPr marL="2286086" algn="l" defTabSz="914433" rtl="0" eaLnBrk="1" latinLnBrk="0" hangingPunct="1">
        <a:defRPr sz="1801" kern="1200">
          <a:solidFill>
            <a:schemeClr val="tx1"/>
          </a:solidFill>
          <a:latin typeface="+mn-lt"/>
          <a:ea typeface="+mn-ea"/>
          <a:cs typeface="+mn-cs"/>
        </a:defRPr>
      </a:lvl6pPr>
      <a:lvl7pPr marL="2743302" algn="l" defTabSz="914433" rtl="0" eaLnBrk="1" latinLnBrk="0" hangingPunct="1">
        <a:defRPr sz="1801" kern="1200">
          <a:solidFill>
            <a:schemeClr val="tx1"/>
          </a:solidFill>
          <a:latin typeface="+mn-lt"/>
          <a:ea typeface="+mn-ea"/>
          <a:cs typeface="+mn-cs"/>
        </a:defRPr>
      </a:lvl7pPr>
      <a:lvl8pPr marL="3200521" algn="l" defTabSz="914433" rtl="0" eaLnBrk="1" latinLnBrk="0" hangingPunct="1">
        <a:defRPr sz="1801" kern="1200">
          <a:solidFill>
            <a:schemeClr val="tx1"/>
          </a:solidFill>
          <a:latin typeface="+mn-lt"/>
          <a:ea typeface="+mn-ea"/>
          <a:cs typeface="+mn-cs"/>
        </a:defRPr>
      </a:lvl8pPr>
      <a:lvl9pPr marL="3657738" algn="l" defTabSz="91443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booksfortopics.com/booklists/recommended-reads/" TargetMode="External"/><Relationship Id="rId2" Type="http://schemas.openxmlformats.org/officeDocument/2006/relationships/hyperlink" Target="https://www.thereaderteacher.com/" TargetMode="External"/><Relationship Id="rId1" Type="http://schemas.openxmlformats.org/officeDocument/2006/relationships/slideLayout" Target="../slideLayouts/slideLayout7.xml"/><Relationship Id="rId5" Type="http://schemas.openxmlformats.org/officeDocument/2006/relationships/hyperlink" Target="https://www.gloucestershire.gov.uk/libraries/search-for-a-book/" TargetMode="External"/><Relationship Id="rId4" Type="http://schemas.openxmlformats.org/officeDocument/2006/relationships/hyperlink" Target="https://www.wob.com/en-gb/category/childrens-book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cheltenhamfestivals.com/literature/whats-on"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bing.com/videos/riverview/relatedvideo?&amp;q=ESSENTIAL+LETTERS+AND+SOUNDS+INTRODUCTION&amp;&amp;mid=470C1766EDF9DCDAE1E9470C1766EDF9DCDAE1E9&amp;&amp;FORM=VRDGA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bing.com/videos/riverview/relatedvideo?&amp;q=oxford+owl+phonics+pronuncuation&amp;&amp;mid=DEBB5C66302D3C0BE5FEDEBB5C66302D3C0BE5FE&amp;&amp;FORM=VRDGAR" TargetMode="External"/><Relationship Id="rId7" Type="http://schemas.openxmlformats.org/officeDocument/2006/relationships/hyperlink" Target="https://www.bing.com/videos/riverview/relatedvideo?&amp;q=ESSENTIAL+LETTERS+AND+SOUNDS+INTRODUCTION&amp;&amp;mid=470C1766EDF9DCDAE1E9470C1766EDF9DCDAE1E9&amp;&amp;FORM=VRDGAR" TargetMode="External"/><Relationship Id="rId2" Type="http://schemas.openxmlformats.org/officeDocument/2006/relationships/hyperlink" Target="https://www.bing.com/videos/riverview/relatedvideo?&amp;q=oxford+owl+phonics+pronuncuation&amp;&amp;mid=2FCB14069B0126E2A6242FCB14069B0126E2A624&amp;&amp;FORM=VRDGAR" TargetMode="External"/><Relationship Id="rId1" Type="http://schemas.openxmlformats.org/officeDocument/2006/relationships/slideLayout" Target="../slideLayouts/slideLayout2.xml"/><Relationship Id="rId6" Type="http://schemas.openxmlformats.org/officeDocument/2006/relationships/hyperlink" Target="https://www.bing.com/videos/riverview/relatedvideo?&amp;q=oxford+owl+phonics+pronuncuation&amp;&amp;mid=A0B6E73AFA718C07C5E2A0B6E73AFA718C07C5E2&amp;&amp;FORM=VRDGAR" TargetMode="External"/><Relationship Id="rId5" Type="http://schemas.openxmlformats.org/officeDocument/2006/relationships/hyperlink" Target="https://www.bing.com/videos/riverview/relatedvideo?&amp;q=oxford+owl+phonics+pronuncuation&amp;&amp;mid=73651D616548166E1E9C73651D616548166E1E9C&amp;&amp;FORM=VRDGAR" TargetMode="External"/><Relationship Id="rId4" Type="http://schemas.openxmlformats.org/officeDocument/2006/relationships/hyperlink" Target="https://www.bing.com/videos/riverview/relatedvideo?&amp;q=oxford+owl+phonics+pronuncuation&amp;&amp;mid=0AAE3ACD8C18134244FB0AAE3ACD8C18134244FB&amp;&amp;FORM=VRDGA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2929"/>
            <a:ext cx="9144000" cy="3348318"/>
          </a:xfrm>
        </p:spPr>
        <p:txBody>
          <a:bodyPr>
            <a:normAutofit fontScale="90000"/>
          </a:bodyPr>
          <a:lstStyle/>
          <a:p>
            <a:br>
              <a:rPr lang="en-GB" dirty="0"/>
            </a:br>
            <a:br>
              <a:rPr lang="en-GB" dirty="0"/>
            </a:br>
            <a:br>
              <a:rPr lang="en-GB" dirty="0"/>
            </a:br>
            <a:br>
              <a:rPr lang="en-GB" dirty="0"/>
            </a:br>
            <a:r>
              <a:rPr lang="en-GB" sz="10700" dirty="0"/>
              <a:t>Phonics</a:t>
            </a:r>
          </a:p>
        </p:txBody>
      </p:sp>
      <p:sp>
        <p:nvSpPr>
          <p:cNvPr id="3" name="Subtitle 2"/>
          <p:cNvSpPr>
            <a:spLocks noGrp="1"/>
          </p:cNvSpPr>
          <p:nvPr>
            <p:ph type="subTitle" idx="1"/>
          </p:nvPr>
        </p:nvSpPr>
        <p:spPr>
          <a:xfrm>
            <a:off x="-3855976" y="8461421"/>
            <a:ext cx="19866685" cy="1655762"/>
          </a:xfrm>
        </p:spPr>
        <p:txBody>
          <a:bodyPr/>
          <a:lstStyle/>
          <a:p>
            <a:endParaRPr lang="en-GB" dirty="0"/>
          </a:p>
        </p:txBody>
      </p:sp>
      <p:pic>
        <p:nvPicPr>
          <p:cNvPr id="1026" name="Picture 2" descr="Image result for dinglewell junior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6" y="205770"/>
            <a:ext cx="3435281" cy="330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2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3813"/>
            <a:ext cx="5880295" cy="6905625"/>
          </a:xfrm>
          <a:prstGeom prst="rect">
            <a:avLst/>
          </a:prstGeom>
        </p:spPr>
      </p:pic>
      <p:sp>
        <p:nvSpPr>
          <p:cNvPr id="3" name="TextBox 2"/>
          <p:cNvSpPr txBox="1"/>
          <p:nvPr/>
        </p:nvSpPr>
        <p:spPr>
          <a:xfrm>
            <a:off x="6344530" y="661184"/>
            <a:ext cx="5317588" cy="4832092"/>
          </a:xfrm>
          <a:prstGeom prst="rect">
            <a:avLst/>
          </a:prstGeom>
          <a:noFill/>
        </p:spPr>
        <p:txBody>
          <a:bodyPr wrap="square" rtlCol="0">
            <a:spAutoFit/>
          </a:bodyPr>
          <a:lstStyle/>
          <a:p>
            <a:r>
              <a:rPr lang="en-GB" sz="4400" dirty="0"/>
              <a:t>“ Reading enjoyment has been reported as more important for children’s educational success that their family’s socio-economic status.”</a:t>
            </a:r>
          </a:p>
        </p:txBody>
      </p:sp>
    </p:spTree>
    <p:extLst>
      <p:ext uri="{BB962C8B-B14F-4D97-AF65-F5344CB8AC3E}">
        <p14:creationId xmlns:p14="http://schemas.microsoft.com/office/powerpoint/2010/main" val="392386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Oxford Owl</a:t>
            </a:r>
          </a:p>
        </p:txBody>
      </p:sp>
      <p:pic>
        <p:nvPicPr>
          <p:cNvPr id="4" name="Content Placeholder 3"/>
          <p:cNvPicPr>
            <a:picLocks noGrp="1" noChangeAspect="1"/>
          </p:cNvPicPr>
          <p:nvPr>
            <p:ph idx="1"/>
          </p:nvPr>
        </p:nvPicPr>
        <p:blipFill>
          <a:blip r:embed="rId2"/>
          <a:stretch>
            <a:fillRect/>
          </a:stretch>
        </p:blipFill>
        <p:spPr>
          <a:xfrm>
            <a:off x="1322363" y="1842870"/>
            <a:ext cx="9819250" cy="4149968"/>
          </a:xfrm>
          <a:prstGeom prst="rect">
            <a:avLst/>
          </a:prstGeom>
        </p:spPr>
      </p:pic>
    </p:spTree>
    <p:extLst>
      <p:ext uri="{BB962C8B-B14F-4D97-AF65-F5344CB8AC3E}">
        <p14:creationId xmlns:p14="http://schemas.microsoft.com/office/powerpoint/2010/main" val="4081901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we doing to promote reading?</a:t>
            </a:r>
          </a:p>
        </p:txBody>
      </p:sp>
      <p:sp>
        <p:nvSpPr>
          <p:cNvPr id="3" name="Content Placeholder 2"/>
          <p:cNvSpPr>
            <a:spLocks noGrp="1"/>
          </p:cNvSpPr>
          <p:nvPr>
            <p:ph idx="1"/>
          </p:nvPr>
        </p:nvSpPr>
        <p:spPr/>
        <p:txBody>
          <a:bodyPr/>
          <a:lstStyle/>
          <a:p>
            <a:r>
              <a:rPr lang="en-GB" dirty="0"/>
              <a:t>New reading scheme.</a:t>
            </a:r>
          </a:p>
          <a:p>
            <a:r>
              <a:rPr lang="en-GB" dirty="0"/>
              <a:t>Whole Class Guided Reading – great results!</a:t>
            </a:r>
          </a:p>
          <a:p>
            <a:r>
              <a:rPr lang="en-GB" dirty="0"/>
              <a:t>Author visits – children love these!</a:t>
            </a:r>
          </a:p>
          <a:p>
            <a:r>
              <a:rPr lang="en-GB" dirty="0"/>
              <a:t>Books for Bugs book fair – booked again for March.</a:t>
            </a:r>
          </a:p>
          <a:p>
            <a:r>
              <a:rPr lang="en-GB" dirty="0"/>
              <a:t>Library visits – free books!</a:t>
            </a:r>
          </a:p>
          <a:p>
            <a:r>
              <a:rPr lang="en-GB" dirty="0"/>
              <a:t>Reading Teachers programme.</a:t>
            </a:r>
          </a:p>
          <a:p>
            <a:r>
              <a:rPr lang="en-GB" dirty="0"/>
              <a:t>Newsletter.</a:t>
            </a:r>
          </a:p>
          <a:p>
            <a:r>
              <a:rPr lang="en-GB" dirty="0"/>
              <a:t>Hearing readers – massive task.  (Always after volunteers!)</a:t>
            </a:r>
          </a:p>
        </p:txBody>
      </p:sp>
    </p:spTree>
    <p:extLst>
      <p:ext uri="{BB962C8B-B14F-4D97-AF65-F5344CB8AC3E}">
        <p14:creationId xmlns:p14="http://schemas.microsoft.com/office/powerpoint/2010/main" val="368013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How can you help your child?</a:t>
            </a:r>
          </a:p>
        </p:txBody>
      </p:sp>
      <p:sp>
        <p:nvSpPr>
          <p:cNvPr id="3" name="Content Placeholder 2"/>
          <p:cNvSpPr>
            <a:spLocks noGrp="1"/>
          </p:cNvSpPr>
          <p:nvPr>
            <p:ph idx="1"/>
          </p:nvPr>
        </p:nvSpPr>
        <p:spPr/>
        <p:txBody>
          <a:bodyPr/>
          <a:lstStyle/>
          <a:p>
            <a:r>
              <a:rPr lang="en-GB" sz="4800" dirty="0"/>
              <a:t>Read at least 3 times a week.</a:t>
            </a:r>
          </a:p>
          <a:p>
            <a:endParaRPr lang="en-GB" dirty="0"/>
          </a:p>
          <a:p>
            <a:pPr marL="0" indent="0" algn="ctr">
              <a:buNone/>
            </a:pPr>
            <a:r>
              <a:rPr lang="en-GB" sz="4800" dirty="0"/>
              <a:t>We really cannot stress enough the difference you can make to your child’s attainment by doing this.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04415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101" y="365760"/>
            <a:ext cx="11422965" cy="4524315"/>
          </a:xfrm>
          <a:prstGeom prst="rect">
            <a:avLst/>
          </a:prstGeom>
          <a:noFill/>
        </p:spPr>
        <p:txBody>
          <a:bodyPr wrap="square" rtlCol="0">
            <a:spAutoFit/>
          </a:bodyPr>
          <a:lstStyle/>
          <a:p>
            <a:pPr marL="685826" indent="-685826">
              <a:buFont typeface="Arial" panose="020B0604020202020204" pitchFamily="34" charset="0"/>
              <a:buChar char="•"/>
            </a:pPr>
            <a:r>
              <a:rPr lang="en-GB" sz="4800" dirty="0"/>
              <a:t>Lives are busy and technology is a massive part of many children’s lives.</a:t>
            </a:r>
          </a:p>
          <a:p>
            <a:pPr marL="685826" indent="-685826">
              <a:buFont typeface="Arial" panose="020B0604020202020204" pitchFamily="34" charset="0"/>
              <a:buChar char="•"/>
            </a:pPr>
            <a:r>
              <a:rPr lang="en-GB" sz="4800" dirty="0"/>
              <a:t>15 minutes – waiting for a sibling/bedtime.</a:t>
            </a:r>
          </a:p>
          <a:p>
            <a:pPr marL="685826" indent="-685826">
              <a:buFont typeface="Arial" panose="020B0604020202020204" pitchFamily="34" charset="0"/>
              <a:buChar char="•"/>
            </a:pPr>
            <a:r>
              <a:rPr lang="en-GB" sz="4800" dirty="0"/>
              <a:t>They read to you/you read to them/take turns/echo reading.</a:t>
            </a:r>
          </a:p>
        </p:txBody>
      </p:sp>
    </p:spTree>
    <p:extLst>
      <p:ext uri="{BB962C8B-B14F-4D97-AF65-F5344CB8AC3E}">
        <p14:creationId xmlns:p14="http://schemas.microsoft.com/office/powerpoint/2010/main" val="73713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924780" y="138119"/>
            <a:ext cx="4309341" cy="6618210"/>
          </a:xfrm>
          <a:prstGeom prst="roundRect">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p>
        </p:txBody>
      </p:sp>
      <p:sp>
        <p:nvSpPr>
          <p:cNvPr id="5" name="Content Placeholder 2"/>
          <p:cNvSpPr>
            <a:spLocks noGrp="1"/>
          </p:cNvSpPr>
          <p:nvPr>
            <p:ph idx="1"/>
          </p:nvPr>
        </p:nvSpPr>
        <p:spPr>
          <a:xfrm>
            <a:off x="4138735" y="1441340"/>
            <a:ext cx="3881431" cy="2437291"/>
          </a:xfrm>
        </p:spPr>
        <p:txBody>
          <a:bodyPr>
            <a:normAutofit lnSpcReduction="10000"/>
          </a:bodyPr>
          <a:lstStyle/>
          <a:p>
            <a:pPr marL="0" indent="0">
              <a:spcBef>
                <a:spcPts val="0"/>
              </a:spcBef>
              <a:buNone/>
            </a:pPr>
            <a:r>
              <a:rPr lang="en-GB" sz="3046" b="1" dirty="0">
                <a:solidFill>
                  <a:srgbClr val="FF0000"/>
                </a:solidFill>
              </a:rPr>
              <a:t>V</a:t>
            </a:r>
            <a:r>
              <a:rPr lang="en-GB" sz="2492" dirty="0"/>
              <a:t>ocabulary </a:t>
            </a:r>
          </a:p>
          <a:p>
            <a:pPr marL="0" indent="0">
              <a:spcBef>
                <a:spcPts val="0"/>
              </a:spcBef>
              <a:buNone/>
            </a:pPr>
            <a:r>
              <a:rPr lang="en-GB" sz="3046" b="1" dirty="0">
                <a:solidFill>
                  <a:srgbClr val="FF0000"/>
                </a:solidFill>
              </a:rPr>
              <a:t>I</a:t>
            </a:r>
            <a:r>
              <a:rPr lang="en-GB" sz="2492" dirty="0"/>
              <a:t>nfer</a:t>
            </a:r>
          </a:p>
          <a:p>
            <a:pPr marL="0" indent="0">
              <a:spcBef>
                <a:spcPts val="0"/>
              </a:spcBef>
              <a:buNone/>
            </a:pPr>
            <a:r>
              <a:rPr lang="en-GB" sz="3046" b="1" dirty="0">
                <a:solidFill>
                  <a:srgbClr val="FF0000"/>
                </a:solidFill>
              </a:rPr>
              <a:t>P</a:t>
            </a:r>
            <a:r>
              <a:rPr lang="en-GB" sz="2492" dirty="0"/>
              <a:t>redict</a:t>
            </a:r>
          </a:p>
          <a:p>
            <a:pPr marL="0" indent="0">
              <a:spcBef>
                <a:spcPts val="0"/>
              </a:spcBef>
              <a:buNone/>
            </a:pPr>
            <a:r>
              <a:rPr lang="en-GB" sz="3046" b="1" dirty="0">
                <a:solidFill>
                  <a:srgbClr val="FF0000"/>
                </a:solidFill>
              </a:rPr>
              <a:t>E</a:t>
            </a:r>
            <a:r>
              <a:rPr lang="en-GB" sz="2492" dirty="0"/>
              <a:t>xplain</a:t>
            </a:r>
          </a:p>
          <a:p>
            <a:pPr marL="0" indent="0">
              <a:spcBef>
                <a:spcPts val="0"/>
              </a:spcBef>
              <a:buNone/>
            </a:pPr>
            <a:r>
              <a:rPr lang="en-GB" sz="3046" b="1" dirty="0">
                <a:solidFill>
                  <a:srgbClr val="FF0000"/>
                </a:solidFill>
              </a:rPr>
              <a:t>R</a:t>
            </a:r>
            <a:r>
              <a:rPr lang="en-GB" sz="2492" dirty="0"/>
              <a:t>etrieve</a:t>
            </a:r>
          </a:p>
          <a:p>
            <a:pPr marL="0" indent="0">
              <a:spcBef>
                <a:spcPts val="0"/>
              </a:spcBef>
              <a:buNone/>
            </a:pPr>
            <a:r>
              <a:rPr lang="en-GB" sz="3046" b="1" dirty="0">
                <a:solidFill>
                  <a:srgbClr val="FF0000"/>
                </a:solidFill>
              </a:rPr>
              <a:t>S</a:t>
            </a:r>
            <a:r>
              <a:rPr lang="en-GB" sz="2492" dirty="0"/>
              <a:t>ummarise</a:t>
            </a:r>
          </a:p>
        </p:txBody>
      </p:sp>
      <p:sp>
        <p:nvSpPr>
          <p:cNvPr id="2" name="Rectangle 1"/>
          <p:cNvSpPr/>
          <p:nvPr/>
        </p:nvSpPr>
        <p:spPr>
          <a:xfrm>
            <a:off x="4461914" y="470116"/>
            <a:ext cx="3090132" cy="639144"/>
          </a:xfrm>
          <a:prstGeom prst="rect">
            <a:avLst/>
          </a:prstGeom>
          <a:noFill/>
        </p:spPr>
        <p:txBody>
          <a:bodyPr wrap="none" lIns="63305" tIns="31652" rIns="63305" bIns="31652">
            <a:spAutoFit/>
          </a:bodyPr>
          <a:lstStyle/>
          <a:p>
            <a:pPr algn="ctr"/>
            <a:r>
              <a:rPr lang="en-GB" sz="3738"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Reading Vipers</a:t>
            </a:r>
          </a:p>
        </p:txBody>
      </p:sp>
      <p:sp>
        <p:nvSpPr>
          <p:cNvPr id="6" name="Footer Placeholder 5"/>
          <p:cNvSpPr>
            <a:spLocks noGrp="1"/>
          </p:cNvSpPr>
          <p:nvPr>
            <p:ph type="ftr" sz="quarter" idx="11"/>
          </p:nvPr>
        </p:nvSpPr>
        <p:spPr/>
        <p:txBody>
          <a:bodyPr/>
          <a:lstStyle/>
          <a:p>
            <a:r>
              <a:rPr lang="en-GB"/>
              <a:t>www.literacyshed.com (C) 2017</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982" y="4114801"/>
            <a:ext cx="2600908" cy="2137733"/>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5451" y="3822166"/>
            <a:ext cx="2774232" cy="2648525"/>
          </a:xfrm>
          <a:prstGeom prst="rect">
            <a:avLst/>
          </a:prstGeom>
        </p:spPr>
      </p:pic>
    </p:spTree>
    <p:extLst>
      <p:ext uri="{BB962C8B-B14F-4D97-AF65-F5344CB8AC3E}">
        <p14:creationId xmlns:p14="http://schemas.microsoft.com/office/powerpoint/2010/main" val="4167275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Vocabulary</a:t>
            </a:r>
          </a:p>
        </p:txBody>
      </p:sp>
      <p:sp>
        <p:nvSpPr>
          <p:cNvPr id="3" name="Content Placeholder 2"/>
          <p:cNvSpPr>
            <a:spLocks noGrp="1"/>
          </p:cNvSpPr>
          <p:nvPr>
            <p:ph idx="1"/>
          </p:nvPr>
        </p:nvSpPr>
        <p:spPr/>
        <p:txBody>
          <a:bodyPr>
            <a:normAutofit/>
          </a:bodyPr>
          <a:lstStyle/>
          <a:p>
            <a:r>
              <a:rPr lang="en-GB" sz="3600" dirty="0"/>
              <a:t>What does ______ mean? </a:t>
            </a:r>
          </a:p>
          <a:p>
            <a:r>
              <a:rPr lang="en-GB" sz="3600" dirty="0"/>
              <a:t>Can you tell me another word that means _____? </a:t>
            </a:r>
          </a:p>
          <a:p>
            <a:r>
              <a:rPr lang="en-GB" sz="3600" dirty="0"/>
              <a:t>Which word tells you that the character is angry? </a:t>
            </a:r>
          </a:p>
          <a:p>
            <a:r>
              <a:rPr lang="en-GB" sz="3600" dirty="0"/>
              <a:t>Which word tells us something bad is about to happen? </a:t>
            </a:r>
          </a:p>
          <a:p>
            <a:r>
              <a:rPr lang="en-GB" sz="3600" dirty="0"/>
              <a:t>Which word in this section do you think is the most effective in building the suspense?</a:t>
            </a:r>
          </a:p>
        </p:txBody>
      </p:sp>
    </p:spTree>
    <p:extLst>
      <p:ext uri="{BB962C8B-B14F-4D97-AF65-F5344CB8AC3E}">
        <p14:creationId xmlns:p14="http://schemas.microsoft.com/office/powerpoint/2010/main" val="31656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Inference</a:t>
            </a:r>
          </a:p>
        </p:txBody>
      </p:sp>
      <p:sp>
        <p:nvSpPr>
          <p:cNvPr id="3" name="Content Placeholder 2"/>
          <p:cNvSpPr>
            <a:spLocks noGrp="1"/>
          </p:cNvSpPr>
          <p:nvPr>
            <p:ph idx="1"/>
          </p:nvPr>
        </p:nvSpPr>
        <p:spPr>
          <a:xfrm>
            <a:off x="838205" y="1825624"/>
            <a:ext cx="10515600" cy="4645513"/>
          </a:xfrm>
        </p:spPr>
        <p:txBody>
          <a:bodyPr>
            <a:normAutofit/>
          </a:bodyPr>
          <a:lstStyle/>
          <a:p>
            <a:pPr marL="0" indent="0">
              <a:buNone/>
            </a:pPr>
            <a:r>
              <a:rPr lang="en-GB" dirty="0"/>
              <a:t>To ‘infer’ is to find meaning that is not made explicit in the text.</a:t>
            </a:r>
          </a:p>
          <a:p>
            <a:pPr marL="0" indent="0">
              <a:buNone/>
            </a:pPr>
            <a:r>
              <a:rPr lang="en-GB" dirty="0"/>
              <a:t>“Her palms were sweating and her heart was racing.”</a:t>
            </a:r>
          </a:p>
          <a:p>
            <a:r>
              <a:rPr lang="en-GB" dirty="0"/>
              <a:t>Why was the character feeling happy? </a:t>
            </a:r>
          </a:p>
          <a:p>
            <a:r>
              <a:rPr lang="en-GB" dirty="0"/>
              <a:t>Why did the character run away? </a:t>
            </a:r>
          </a:p>
          <a:p>
            <a:r>
              <a:rPr lang="en-GB" dirty="0"/>
              <a:t>What kind of person is _____? How does the author show that? </a:t>
            </a:r>
          </a:p>
          <a:p>
            <a:r>
              <a:rPr lang="en-GB" dirty="0"/>
              <a:t>How can you tell the animal is in pain? </a:t>
            </a:r>
          </a:p>
          <a:p>
            <a:r>
              <a:rPr lang="en-GB" dirty="0"/>
              <a:t>How can you tell this house has not been looked after? </a:t>
            </a:r>
          </a:p>
          <a:p>
            <a:r>
              <a:rPr lang="en-GB" dirty="0"/>
              <a:t>How is the character feeling? How do you know that? </a:t>
            </a:r>
          </a:p>
          <a:p>
            <a:r>
              <a:rPr lang="en-GB" dirty="0"/>
              <a:t>What impression do you get of this setting?</a:t>
            </a:r>
          </a:p>
        </p:txBody>
      </p:sp>
    </p:spTree>
    <p:extLst>
      <p:ext uri="{BB962C8B-B14F-4D97-AF65-F5344CB8AC3E}">
        <p14:creationId xmlns:p14="http://schemas.microsoft.com/office/powerpoint/2010/main" val="681457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Prediction</a:t>
            </a:r>
          </a:p>
        </p:txBody>
      </p:sp>
      <p:sp>
        <p:nvSpPr>
          <p:cNvPr id="3" name="Content Placeholder 2"/>
          <p:cNvSpPr>
            <a:spLocks noGrp="1"/>
          </p:cNvSpPr>
          <p:nvPr>
            <p:ph idx="1"/>
          </p:nvPr>
        </p:nvSpPr>
        <p:spPr/>
        <p:txBody>
          <a:bodyPr/>
          <a:lstStyle/>
          <a:p>
            <a:pPr marL="0" indent="0">
              <a:buNone/>
            </a:pPr>
            <a:r>
              <a:rPr lang="en-GB" dirty="0"/>
              <a:t>The emphasis here is not to necessarily be right – if all books were predictable, that could become very dull!</a:t>
            </a:r>
          </a:p>
          <a:p>
            <a:r>
              <a:rPr lang="en-GB" dirty="0"/>
              <a:t>Look at the cover. What do you think this book will be about? </a:t>
            </a:r>
          </a:p>
          <a:p>
            <a:r>
              <a:rPr lang="en-GB" dirty="0"/>
              <a:t>What do you think will happen next? What makes you think this? </a:t>
            </a:r>
          </a:p>
          <a:p>
            <a:r>
              <a:rPr lang="en-GB" dirty="0"/>
              <a:t>Do you think they will be successful in their quest? Why / why not? </a:t>
            </a:r>
          </a:p>
          <a:p>
            <a:r>
              <a:rPr lang="en-GB" dirty="0"/>
              <a:t>How do you think the character is going to react? Why do you think that? </a:t>
            </a:r>
          </a:p>
          <a:p>
            <a:r>
              <a:rPr lang="en-GB" dirty="0"/>
              <a:t>Look at the chapter title. What do you think might happen? </a:t>
            </a:r>
          </a:p>
        </p:txBody>
      </p:sp>
    </p:spTree>
    <p:extLst>
      <p:ext uri="{BB962C8B-B14F-4D97-AF65-F5344CB8AC3E}">
        <p14:creationId xmlns:p14="http://schemas.microsoft.com/office/powerpoint/2010/main" val="2753486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Explain</a:t>
            </a:r>
          </a:p>
        </p:txBody>
      </p:sp>
      <p:sp>
        <p:nvSpPr>
          <p:cNvPr id="3" name="Content Placeholder 2"/>
          <p:cNvSpPr>
            <a:spLocks noGrp="1"/>
          </p:cNvSpPr>
          <p:nvPr>
            <p:ph idx="1"/>
          </p:nvPr>
        </p:nvSpPr>
        <p:spPr/>
        <p:txBody>
          <a:bodyPr/>
          <a:lstStyle/>
          <a:p>
            <a:pPr marL="0" indent="0">
              <a:buNone/>
            </a:pPr>
            <a:r>
              <a:rPr lang="en-GB" dirty="0"/>
              <a:t>Children are encouraged to explain their preferences, thoughts and opinions about a text.</a:t>
            </a:r>
          </a:p>
          <a:p>
            <a:r>
              <a:rPr lang="en-GB" dirty="0"/>
              <a:t>Who is your favourite character? Why? </a:t>
            </a:r>
          </a:p>
          <a:p>
            <a:r>
              <a:rPr lang="en-GB" dirty="0"/>
              <a:t>Would you like to live in this setting? Why / why not? </a:t>
            </a:r>
          </a:p>
          <a:p>
            <a:r>
              <a:rPr lang="en-GB" dirty="0"/>
              <a:t>Is there anything you would change about this story? </a:t>
            </a:r>
          </a:p>
          <a:p>
            <a:r>
              <a:rPr lang="en-GB" dirty="0"/>
              <a:t>How does the author build up the tension here? </a:t>
            </a:r>
          </a:p>
          <a:p>
            <a:r>
              <a:rPr lang="en-GB" dirty="0"/>
              <a:t>Why do you think the author doesn’t name the villain yet? </a:t>
            </a:r>
          </a:p>
          <a:p>
            <a:r>
              <a:rPr lang="en-GB" dirty="0"/>
              <a:t>Why has the text been arranged in this way</a:t>
            </a:r>
          </a:p>
        </p:txBody>
      </p:sp>
    </p:spTree>
    <p:extLst>
      <p:ext uri="{BB962C8B-B14F-4D97-AF65-F5344CB8AC3E}">
        <p14:creationId xmlns:p14="http://schemas.microsoft.com/office/powerpoint/2010/main" val="392291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Early Reading Skills</a:t>
            </a:r>
          </a:p>
        </p:txBody>
      </p:sp>
      <p:pic>
        <p:nvPicPr>
          <p:cNvPr id="2050" name="Picture 2" descr="Essential Letters and Sounds: Large Grapheme Cards for Reception/P1 b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409" y="3912898"/>
            <a:ext cx="4382591" cy="294510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pPr marL="0" indent="0">
              <a:buNone/>
            </a:pPr>
            <a:r>
              <a:rPr lang="en-GB" dirty="0"/>
              <a:t>Early reading skills (phonics) are taught in Infant schools and, therefore, as a Junior school, we continue to build on the children's early reading knowledge to ensure they have the right tools and skills they need to enjoy the world of reading. Through a carefully tailored Phonics approach, consistent with the one used at </a:t>
            </a:r>
            <a:r>
              <a:rPr lang="en-GB" dirty="0" err="1"/>
              <a:t>Dinglewell</a:t>
            </a:r>
            <a:r>
              <a:rPr lang="en-GB" dirty="0"/>
              <a:t> Infant School, we create bespoke provision to close any gaps and accelerate progress for children needing further support.</a:t>
            </a:r>
          </a:p>
        </p:txBody>
      </p:sp>
    </p:spTree>
    <p:extLst>
      <p:ext uri="{BB962C8B-B14F-4D97-AF65-F5344CB8AC3E}">
        <p14:creationId xmlns:p14="http://schemas.microsoft.com/office/powerpoint/2010/main" val="2938951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t>Retrieve</a:t>
            </a:r>
          </a:p>
        </p:txBody>
      </p:sp>
      <p:sp>
        <p:nvSpPr>
          <p:cNvPr id="3" name="Content Placeholder 2"/>
          <p:cNvSpPr>
            <a:spLocks noGrp="1"/>
          </p:cNvSpPr>
          <p:nvPr>
            <p:ph idx="1"/>
          </p:nvPr>
        </p:nvSpPr>
        <p:spPr>
          <a:xfrm>
            <a:off x="838205" y="1825625"/>
            <a:ext cx="10515600" cy="4715852"/>
          </a:xfrm>
        </p:spPr>
        <p:txBody>
          <a:bodyPr/>
          <a:lstStyle/>
          <a:p>
            <a:r>
              <a:rPr lang="en-GB" dirty="0"/>
              <a:t>This skill concerns finding and recording information located in the text. However, the challenge can lie in children having to skim back over large quantities of text.</a:t>
            </a:r>
          </a:p>
          <a:p>
            <a:r>
              <a:rPr lang="en-GB" dirty="0"/>
              <a:t> In what year did the astronauts land on the moon? </a:t>
            </a:r>
          </a:p>
          <a:p>
            <a:r>
              <a:rPr lang="en-GB" dirty="0"/>
              <a:t>What did the parents decide to name their baby? </a:t>
            </a:r>
          </a:p>
          <a:p>
            <a:r>
              <a:rPr lang="en-GB" dirty="0"/>
              <a:t>Who was the first character to climb on the boat? </a:t>
            </a:r>
          </a:p>
          <a:p>
            <a:r>
              <a:rPr lang="en-GB" dirty="0"/>
              <a:t>Give an example of one of the grandmother’s warnings. </a:t>
            </a:r>
          </a:p>
          <a:p>
            <a:r>
              <a:rPr lang="en-GB" dirty="0"/>
              <a:t>Where did the squirrel hide the food? </a:t>
            </a:r>
          </a:p>
          <a:p>
            <a:r>
              <a:rPr lang="en-GB" dirty="0"/>
              <a:t>What were the three things Bob was asked to pack?</a:t>
            </a:r>
          </a:p>
        </p:txBody>
      </p:sp>
    </p:spTree>
    <p:extLst>
      <p:ext uri="{BB962C8B-B14F-4D97-AF65-F5344CB8AC3E}">
        <p14:creationId xmlns:p14="http://schemas.microsoft.com/office/powerpoint/2010/main" val="340076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Sequence/Summarise</a:t>
            </a:r>
          </a:p>
        </p:txBody>
      </p:sp>
      <p:sp>
        <p:nvSpPr>
          <p:cNvPr id="3" name="Content Placeholder 2"/>
          <p:cNvSpPr>
            <a:spLocks noGrp="1"/>
          </p:cNvSpPr>
          <p:nvPr>
            <p:ph idx="1"/>
          </p:nvPr>
        </p:nvSpPr>
        <p:spPr/>
        <p:txBody>
          <a:bodyPr/>
          <a:lstStyle/>
          <a:p>
            <a:pPr marL="0" indent="0">
              <a:buNone/>
            </a:pPr>
            <a:r>
              <a:rPr lang="en-GB" dirty="0"/>
              <a:t>Children are taught to recap the events of a narrative and put them in order (sequence) or sum them up (summarise).</a:t>
            </a:r>
          </a:p>
          <a:p>
            <a:r>
              <a:rPr lang="en-GB" dirty="0"/>
              <a:t>How did the story start? </a:t>
            </a:r>
          </a:p>
          <a:p>
            <a:r>
              <a:rPr lang="en-GB" dirty="0"/>
              <a:t>What happened next? </a:t>
            </a:r>
          </a:p>
          <a:p>
            <a:r>
              <a:rPr lang="en-GB" dirty="0"/>
              <a:t>Number these events 1 – 5.</a:t>
            </a:r>
          </a:p>
          <a:p>
            <a:r>
              <a:rPr lang="en-GB" dirty="0"/>
              <a:t>Can you summarise the story so far?</a:t>
            </a:r>
          </a:p>
          <a:p>
            <a:r>
              <a:rPr lang="en-GB" dirty="0"/>
              <a:t> What happened in the story so far? </a:t>
            </a:r>
          </a:p>
          <a:p>
            <a:r>
              <a:rPr lang="en-GB" dirty="0"/>
              <a:t>How has the character’s life changed throughout this book? </a:t>
            </a:r>
          </a:p>
        </p:txBody>
      </p:sp>
    </p:spTree>
    <p:extLst>
      <p:ext uri="{BB962C8B-B14F-4D97-AF65-F5344CB8AC3E}">
        <p14:creationId xmlns:p14="http://schemas.microsoft.com/office/powerpoint/2010/main" val="1636338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S2_VI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03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86" y="407963"/>
            <a:ext cx="11760591" cy="5016758"/>
          </a:xfrm>
          <a:prstGeom prst="rect">
            <a:avLst/>
          </a:prstGeom>
          <a:noFill/>
        </p:spPr>
        <p:txBody>
          <a:bodyPr wrap="square" rtlCol="0">
            <a:spAutoFit/>
          </a:bodyPr>
          <a:lstStyle/>
          <a:p>
            <a:pPr marL="457200" indent="-457200">
              <a:buFont typeface="Arial" panose="020B0604020202020204" pitchFamily="34" charset="0"/>
              <a:buChar char="•"/>
            </a:pPr>
            <a:r>
              <a:rPr lang="en-GB" sz="3200" dirty="0"/>
              <a:t>Why aren’t we rushing them to be Free Readers?</a:t>
            </a:r>
          </a:p>
          <a:p>
            <a:pPr marL="457200" indent="-457200">
              <a:buFont typeface="Arial" panose="020B0604020202020204" pitchFamily="34" charset="0"/>
              <a:buChar char="•"/>
            </a:pPr>
            <a:r>
              <a:rPr lang="en-GB" sz="3200" dirty="0"/>
              <a:t>How to choose texts:</a:t>
            </a:r>
          </a:p>
          <a:p>
            <a:pPr marL="457200" indent="-457200">
              <a:buFont typeface="Arial" panose="020B0604020202020204" pitchFamily="34" charset="0"/>
              <a:buChar char="•"/>
            </a:pPr>
            <a:r>
              <a:rPr lang="en-GB" sz="3200" dirty="0">
                <a:hlinkClick r:id="rId2"/>
              </a:rPr>
              <a:t>The Reader Teacher | Children's Books | Reads, Reviews &amp; Recommendations</a:t>
            </a:r>
            <a:endParaRPr lang="en-GB" sz="3200" dirty="0"/>
          </a:p>
          <a:p>
            <a:pPr marL="457200" indent="-457200">
              <a:buFont typeface="Arial" panose="020B0604020202020204" pitchFamily="34" charset="0"/>
              <a:buChar char="•"/>
            </a:pPr>
            <a:r>
              <a:rPr lang="en-GB" sz="3200" dirty="0">
                <a:hlinkClick r:id="rId3"/>
              </a:rPr>
              <a:t>Best children's books - Year Group Recommended Reads (booksfortopics.com)</a:t>
            </a:r>
            <a:endParaRPr lang="en-GB" sz="3200" dirty="0"/>
          </a:p>
          <a:p>
            <a:pPr marL="457200" indent="-457200">
              <a:buFont typeface="Arial" panose="020B0604020202020204" pitchFamily="34" charset="0"/>
              <a:buChar char="•"/>
            </a:pPr>
            <a:r>
              <a:rPr lang="en-GB" sz="3200" dirty="0">
                <a:hlinkClick r:id="rId4"/>
              </a:rPr>
              <a:t>Buy Used Children's Books Cheap | Page 1 | World of Books (wob.com)</a:t>
            </a:r>
            <a:endParaRPr lang="en-GB" sz="3200" dirty="0"/>
          </a:p>
          <a:p>
            <a:pPr marL="457200" indent="-457200">
              <a:buFont typeface="Arial" panose="020B0604020202020204" pitchFamily="34" charset="0"/>
              <a:buChar char="•"/>
            </a:pPr>
            <a:r>
              <a:rPr lang="en-GB" sz="3200" dirty="0">
                <a:hlinkClick r:id="rId5"/>
              </a:rPr>
              <a:t>Search for a Book | Gloucestershire County Council</a:t>
            </a:r>
            <a:endParaRPr lang="en-GB" sz="3200" dirty="0"/>
          </a:p>
          <a:p>
            <a:endParaRPr lang="en-GB" sz="3200" dirty="0"/>
          </a:p>
        </p:txBody>
      </p:sp>
    </p:spTree>
    <p:extLst>
      <p:ext uri="{BB962C8B-B14F-4D97-AF65-F5344CB8AC3E}">
        <p14:creationId xmlns:p14="http://schemas.microsoft.com/office/powerpoint/2010/main" val="51074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b="1" u="sng" dirty="0"/>
              <a:t>Events to Inspire</a:t>
            </a:r>
            <a:r>
              <a:rPr lang="en-GB" dirty="0"/>
              <a:t>:</a:t>
            </a:r>
          </a:p>
        </p:txBody>
      </p:sp>
      <p:pic>
        <p:nvPicPr>
          <p:cNvPr id="2050" name="Picture 2" descr="https://d3pguhrc67gdkl.cloudfront.net/styles/cover_image/s3/media/images/22289634_10155656365935429_710242193149095104_o.jpg?VersionId=GU8589eWLLLlCgTtxcFXzQ5G5We5ToeT&amp;h=6abe33e0&amp;itok=g6cbNTA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5" y="1409139"/>
            <a:ext cx="10515600" cy="38338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5" y="5613009"/>
            <a:ext cx="10515600" cy="369332"/>
          </a:xfrm>
          <a:prstGeom prst="rect">
            <a:avLst/>
          </a:prstGeom>
          <a:noFill/>
        </p:spPr>
        <p:txBody>
          <a:bodyPr wrap="square" rtlCol="0">
            <a:spAutoFit/>
          </a:bodyPr>
          <a:lstStyle/>
          <a:p>
            <a:r>
              <a:rPr lang="en-GB">
                <a:hlinkClick r:id="rId3"/>
              </a:rPr>
              <a:t>What's on | Cheltenham Festivals</a:t>
            </a:r>
            <a:endParaRPr lang="en-GB" dirty="0"/>
          </a:p>
        </p:txBody>
      </p:sp>
    </p:spTree>
    <p:extLst>
      <p:ext uri="{BB962C8B-B14F-4D97-AF65-F5344CB8AC3E}">
        <p14:creationId xmlns:p14="http://schemas.microsoft.com/office/powerpoint/2010/main" val="3881016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lue Peter presenters and Henry alongside the Blue Peter Book Club logo on a blu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89" y="182881"/>
            <a:ext cx="11619914" cy="618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45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x books sit on a blue gradient background surrounding the Blue Peter Book Club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827" y="253218"/>
            <a:ext cx="11465169" cy="607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581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Blue Peter Book Badge designed by sir quentin b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499"/>
            <a:ext cx="5950634" cy="42862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479512" y="1969330"/>
            <a:ext cx="6381750" cy="4438650"/>
          </a:xfrm>
          <a:prstGeom prst="rect">
            <a:avLst/>
          </a:prstGeom>
        </p:spPr>
      </p:pic>
    </p:spTree>
    <p:extLst>
      <p:ext uri="{BB962C8B-B14F-4D97-AF65-F5344CB8AC3E}">
        <p14:creationId xmlns:p14="http://schemas.microsoft.com/office/powerpoint/2010/main" val="337378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9477" y="2028436"/>
            <a:ext cx="9144000" cy="4724055"/>
          </a:xfrm>
        </p:spPr>
        <p:txBody>
          <a:bodyPr>
            <a:normAutofit fontScale="90000"/>
          </a:bodyPr>
          <a:lstStyle/>
          <a:p>
            <a:br>
              <a:rPr lang="en-GB" dirty="0"/>
            </a:br>
            <a:br>
              <a:rPr lang="en-GB" dirty="0"/>
            </a:br>
            <a:br>
              <a:rPr lang="en-GB" dirty="0"/>
            </a:br>
            <a:br>
              <a:rPr lang="en-GB" dirty="0"/>
            </a:br>
            <a:r>
              <a:rPr lang="en-GB" sz="10700" dirty="0"/>
              <a:t>Maths</a:t>
            </a:r>
            <a:br>
              <a:rPr lang="en-GB" sz="10700" dirty="0"/>
            </a:br>
            <a:r>
              <a:rPr lang="en-GB" sz="4000" dirty="0"/>
              <a:t>The Math</a:t>
            </a:r>
            <a:r>
              <a:rPr lang="en-GB" sz="3600" dirty="0"/>
              <a:t>s information from this evening can be found in the DJS Calculation Policy booklet on the school website.  Click on Key Information Tab, then Policies. </a:t>
            </a:r>
            <a:br>
              <a:rPr lang="en-GB" sz="10700" dirty="0"/>
            </a:br>
            <a:endParaRPr lang="en-GB" sz="10700" dirty="0"/>
          </a:p>
        </p:txBody>
      </p:sp>
      <p:sp>
        <p:nvSpPr>
          <p:cNvPr id="3" name="Subtitle 2"/>
          <p:cNvSpPr>
            <a:spLocks noGrp="1"/>
          </p:cNvSpPr>
          <p:nvPr>
            <p:ph type="subTitle" idx="1"/>
          </p:nvPr>
        </p:nvSpPr>
        <p:spPr>
          <a:xfrm>
            <a:off x="-3855976" y="8461421"/>
            <a:ext cx="19866685" cy="1655762"/>
          </a:xfrm>
        </p:spPr>
        <p:txBody>
          <a:bodyPr/>
          <a:lstStyle/>
          <a:p>
            <a:endParaRPr lang="en-GB" dirty="0"/>
          </a:p>
        </p:txBody>
      </p:sp>
      <p:pic>
        <p:nvPicPr>
          <p:cNvPr id="1026" name="Picture 2" descr="Image result for dinglewell junior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06" y="205770"/>
            <a:ext cx="3435281" cy="330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83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Essential Letters and Sounds</a:t>
            </a:r>
          </a:p>
        </p:txBody>
      </p:sp>
      <p:sp>
        <p:nvSpPr>
          <p:cNvPr id="3" name="Content Placeholder 2"/>
          <p:cNvSpPr>
            <a:spLocks noGrp="1"/>
          </p:cNvSpPr>
          <p:nvPr>
            <p:ph idx="1"/>
          </p:nvPr>
        </p:nvSpPr>
        <p:spPr/>
        <p:txBody>
          <a:bodyPr/>
          <a:lstStyle/>
          <a:p>
            <a:pPr marL="0" indent="0">
              <a:buNone/>
            </a:pPr>
            <a:r>
              <a:rPr lang="en-GB" dirty="0"/>
              <a:t>We use a Department for Education approved systematic synthetic phonics programme called ‘Essential Letters and Sounds’ to build upon the same phonic techniques and skills developed at </a:t>
            </a:r>
            <a:r>
              <a:rPr lang="en-GB" dirty="0" err="1"/>
              <a:t>Dinglewell</a:t>
            </a:r>
            <a:r>
              <a:rPr lang="en-GB" dirty="0"/>
              <a:t> Infant School. If your child has a need to further develop their phonic knowledge, we will target the missing gaps and put tailored support in place throughout their time at </a:t>
            </a:r>
            <a:r>
              <a:rPr lang="en-GB" dirty="0" err="1"/>
              <a:t>Dinglewell</a:t>
            </a:r>
            <a:r>
              <a:rPr lang="en-GB" dirty="0"/>
              <a:t> Junior School.</a:t>
            </a:r>
            <a:r>
              <a:rPr lang="en-GB" dirty="0">
                <a:hlinkClick r:id="rId2"/>
              </a:rPr>
              <a:t> </a:t>
            </a:r>
            <a:endParaRPr lang="en-GB" dirty="0"/>
          </a:p>
          <a:p>
            <a:pPr marL="0" indent="0">
              <a:buNone/>
            </a:pPr>
            <a:endParaRPr lang="en-GB" dirty="0"/>
          </a:p>
        </p:txBody>
      </p:sp>
      <p:pic>
        <p:nvPicPr>
          <p:cNvPr id="1028" name="Picture 4" descr="Phonics | Essential Letters and Sounds | Engl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677" y="4091709"/>
            <a:ext cx="6509987" cy="200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76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Our Phonic and Reading Ladders</a:t>
            </a:r>
          </a:p>
        </p:txBody>
      </p:sp>
      <p:sp>
        <p:nvSpPr>
          <p:cNvPr id="3" name="Content Placeholder 2"/>
          <p:cNvSpPr>
            <a:spLocks noGrp="1"/>
          </p:cNvSpPr>
          <p:nvPr>
            <p:ph idx="1"/>
          </p:nvPr>
        </p:nvSpPr>
        <p:spPr>
          <a:xfrm>
            <a:off x="838200" y="1823675"/>
            <a:ext cx="10515600" cy="4351338"/>
          </a:xfrm>
        </p:spPr>
        <p:txBody>
          <a:bodyPr>
            <a:normAutofit/>
          </a:bodyPr>
          <a:lstStyle/>
          <a:p>
            <a:pPr marL="0" indent="0">
              <a:buNone/>
            </a:pPr>
            <a:r>
              <a:rPr lang="en-GB" dirty="0"/>
              <a:t>Using discussions and information provided by previous teachers, we will place children onto reading books appropriate for their reading level. We have a very wide range of reading books from decodable books all the way up to level 20. Children reading at this level are ‘Secondary Ready’. </a:t>
            </a:r>
          </a:p>
        </p:txBody>
      </p:sp>
      <p:pic>
        <p:nvPicPr>
          <p:cNvPr id="4098" name="Picture 2" descr="Oxford Reading Tree TreeTops inFact: Oxford Level - Picture 1 of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718" y="3999344"/>
            <a:ext cx="3535693" cy="2474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144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Progression through Levelled Books</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As a school, we have decided to keep children on levelled reading books throughout year 3 so that we can carefully monitor reading progress and ensure children can:</a:t>
            </a:r>
          </a:p>
          <a:p>
            <a:r>
              <a:rPr lang="en-GB" dirty="0"/>
              <a:t>read fluently with expression and intonation</a:t>
            </a:r>
          </a:p>
          <a:p>
            <a:r>
              <a:rPr lang="en-GB" dirty="0"/>
              <a:t>use their phonetic code to decode and encode new words</a:t>
            </a:r>
          </a:p>
          <a:p>
            <a:r>
              <a:rPr lang="en-GB" dirty="0"/>
              <a:t>read for meaning to understand what new and unfamiliar words mean </a:t>
            </a:r>
          </a:p>
          <a:p>
            <a:r>
              <a:rPr lang="en-GB" dirty="0"/>
              <a:t>maintain a high level of comprehension to show that they understand what they are reading</a:t>
            </a:r>
          </a:p>
          <a:p>
            <a:pPr marL="0" indent="0">
              <a:buNone/>
            </a:pPr>
            <a:r>
              <a:rPr lang="en-GB" dirty="0"/>
              <a:t>Teachers will start to move children who are ready to ‘Free Readers’ in year 4, whilst keeping levelled reading books in place for children needing more structured support and progression to develop their reading. </a:t>
            </a:r>
          </a:p>
          <a:p>
            <a:endParaRPr lang="en-GB" dirty="0"/>
          </a:p>
        </p:txBody>
      </p:sp>
    </p:spTree>
    <p:extLst>
      <p:ext uri="{BB962C8B-B14F-4D97-AF65-F5344CB8AC3E}">
        <p14:creationId xmlns:p14="http://schemas.microsoft.com/office/powerpoint/2010/main" val="3933008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About Oxford Reading Tree and reading levels | Oxford Owl"/>
          <p:cNvPicPr>
            <a:picLocks noChangeAspect="1" noChangeArrowheads="1"/>
          </p:cNvPicPr>
          <p:nvPr/>
        </p:nvPicPr>
        <p:blipFill rotWithShape="1">
          <a:blip r:embed="rId2">
            <a:extLst>
              <a:ext uri="{28A0092B-C50C-407E-A947-70E740481C1C}">
                <a14:useLocalDpi xmlns:a14="http://schemas.microsoft.com/office/drawing/2010/main" val="0"/>
              </a:ext>
            </a:extLst>
          </a:blip>
          <a:srcRect r="46518"/>
          <a:stretch/>
        </p:blipFill>
        <p:spPr bwMode="auto">
          <a:xfrm>
            <a:off x="3133934" y="539082"/>
            <a:ext cx="5543262" cy="583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15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How can I support my child with their phonics?</a:t>
            </a:r>
          </a:p>
        </p:txBody>
      </p:sp>
      <p:sp>
        <p:nvSpPr>
          <p:cNvPr id="3" name="Content Placeholder 2"/>
          <p:cNvSpPr>
            <a:spLocks noGrp="1"/>
          </p:cNvSpPr>
          <p:nvPr>
            <p:ph idx="1"/>
          </p:nvPr>
        </p:nvSpPr>
        <p:spPr/>
        <p:txBody>
          <a:bodyPr>
            <a:normAutofit fontScale="92500" lnSpcReduction="10000"/>
          </a:bodyPr>
          <a:lstStyle/>
          <a:p>
            <a:r>
              <a:rPr lang="en-GB"/>
              <a:t>The </a:t>
            </a:r>
            <a:r>
              <a:rPr lang="en-GB" dirty="0"/>
              <a:t>most powerful way to support their progression is to read the decodable books sent home at least 3 times a week. Decodable books are specifically matched to meet the phonetic code that your child is able to read and will give them chance to consolidate their learning. You can read through the book more than once – each time it is read fluency will improve. It really will make a difference. If your child gets stuck on a word, model how to say the sounds and blend them together.</a:t>
            </a:r>
          </a:p>
          <a:p>
            <a:r>
              <a:rPr lang="en-GB" dirty="0"/>
              <a:t>Learn how to say the sounds </a:t>
            </a:r>
          </a:p>
          <a:p>
            <a:r>
              <a:rPr lang="en-GB" dirty="0"/>
              <a:t>Use flashcards to help your child practise saying sounds. Use the flashcards to make words for your child to read through blending. These words could be silly or even made up.</a:t>
            </a:r>
          </a:p>
          <a:p>
            <a:pPr fontAlgn="base"/>
            <a:r>
              <a:rPr lang="en-GB" dirty="0"/>
              <a:t>Read aloud to your child every day to show them that reading is fun.</a:t>
            </a:r>
          </a:p>
        </p:txBody>
      </p:sp>
    </p:spTree>
    <p:extLst>
      <p:ext uri="{BB962C8B-B14F-4D97-AF65-F5344CB8AC3E}">
        <p14:creationId xmlns:p14="http://schemas.microsoft.com/office/powerpoint/2010/main" val="3425140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Further Support</a:t>
            </a:r>
          </a:p>
        </p:txBody>
      </p:sp>
      <p:sp>
        <p:nvSpPr>
          <p:cNvPr id="3" name="Content Placeholder 2"/>
          <p:cNvSpPr>
            <a:spLocks noGrp="1"/>
          </p:cNvSpPr>
          <p:nvPr>
            <p:ph idx="1"/>
          </p:nvPr>
        </p:nvSpPr>
        <p:spPr/>
        <p:txBody>
          <a:bodyPr/>
          <a:lstStyle/>
          <a:p>
            <a:r>
              <a:rPr lang="en-GB" dirty="0">
                <a:hlinkClick r:id="rId2"/>
              </a:rPr>
              <a:t>Bing Videos</a:t>
            </a:r>
            <a:r>
              <a:rPr lang="en-GB" dirty="0"/>
              <a:t> What is phonics?</a:t>
            </a:r>
          </a:p>
          <a:p>
            <a:r>
              <a:rPr lang="en-GB" dirty="0">
                <a:hlinkClick r:id="rId3"/>
              </a:rPr>
              <a:t>Bing Videos</a:t>
            </a:r>
            <a:r>
              <a:rPr lang="en-GB" dirty="0"/>
              <a:t> How to pronounce pure sounds</a:t>
            </a:r>
          </a:p>
          <a:p>
            <a:r>
              <a:rPr lang="en-GB" dirty="0">
                <a:hlinkClick r:id="rId4"/>
              </a:rPr>
              <a:t>Bing Videos</a:t>
            </a:r>
            <a:r>
              <a:rPr lang="en-GB" dirty="0"/>
              <a:t> How to blend sounds to read words</a:t>
            </a:r>
          </a:p>
          <a:p>
            <a:r>
              <a:rPr lang="en-GB" dirty="0">
                <a:hlinkClick r:id="rId5"/>
              </a:rPr>
              <a:t>Bing Videos</a:t>
            </a:r>
            <a:r>
              <a:rPr lang="en-GB" dirty="0"/>
              <a:t> Phonics help: Top Tips</a:t>
            </a:r>
          </a:p>
          <a:p>
            <a:r>
              <a:rPr lang="en-GB" dirty="0">
                <a:hlinkClick r:id="rId6"/>
              </a:rPr>
              <a:t>Bing Videos</a:t>
            </a:r>
            <a:r>
              <a:rPr lang="en-GB" dirty="0"/>
              <a:t> How to support your child with phonic learning at home</a:t>
            </a:r>
          </a:p>
          <a:p>
            <a:r>
              <a:rPr lang="en-GB" dirty="0">
                <a:hlinkClick r:id="rId7"/>
              </a:rPr>
              <a:t>Bing Videos</a:t>
            </a:r>
            <a:r>
              <a:rPr lang="en-GB" dirty="0"/>
              <a:t> An introduction to Essential Letters and Sounds</a:t>
            </a:r>
          </a:p>
          <a:p>
            <a:endParaRPr lang="en-GB" dirty="0"/>
          </a:p>
          <a:p>
            <a:endParaRPr lang="en-GB" dirty="0"/>
          </a:p>
        </p:txBody>
      </p:sp>
    </p:spTree>
    <p:extLst>
      <p:ext uri="{BB962C8B-B14F-4D97-AF65-F5344CB8AC3E}">
        <p14:creationId xmlns:p14="http://schemas.microsoft.com/office/powerpoint/2010/main" val="629423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22929"/>
            <a:ext cx="9144000" cy="3348318"/>
          </a:xfrm>
        </p:spPr>
        <p:txBody>
          <a:bodyPr>
            <a:normAutofit fontScale="90000"/>
          </a:bodyPr>
          <a:lstStyle/>
          <a:p>
            <a:br>
              <a:rPr lang="en-GB" dirty="0"/>
            </a:br>
            <a:br>
              <a:rPr lang="en-GB" dirty="0"/>
            </a:br>
            <a:br>
              <a:rPr lang="en-GB" dirty="0"/>
            </a:br>
            <a:br>
              <a:rPr lang="en-GB" dirty="0"/>
            </a:br>
            <a:r>
              <a:rPr lang="en-GB" sz="10700" dirty="0"/>
              <a:t>Reading</a:t>
            </a:r>
          </a:p>
        </p:txBody>
      </p:sp>
      <p:sp>
        <p:nvSpPr>
          <p:cNvPr id="3" name="Subtitle 2"/>
          <p:cNvSpPr>
            <a:spLocks noGrp="1"/>
          </p:cNvSpPr>
          <p:nvPr>
            <p:ph type="subTitle" idx="1"/>
          </p:nvPr>
        </p:nvSpPr>
        <p:spPr>
          <a:xfrm>
            <a:off x="-3855976" y="8461421"/>
            <a:ext cx="19866685" cy="1655762"/>
          </a:xfrm>
        </p:spPr>
        <p:txBody>
          <a:bodyPr/>
          <a:lstStyle/>
          <a:p>
            <a:endParaRPr lang="en-GB" dirty="0"/>
          </a:p>
        </p:txBody>
      </p:sp>
      <p:pic>
        <p:nvPicPr>
          <p:cNvPr id="1026" name="Picture 2" descr="Image result for dinglewell junior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 y="205770"/>
            <a:ext cx="3435281" cy="3304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03099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345</TotalTime>
  <Words>1326</Words>
  <Application>Microsoft Macintosh PowerPoint</Application>
  <PresentationFormat>Widescreen</PresentationFormat>
  <Paragraphs>110</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    Phonics</vt:lpstr>
      <vt:lpstr>Early Reading Skills</vt:lpstr>
      <vt:lpstr>Essential Letters and Sounds</vt:lpstr>
      <vt:lpstr>Our Phonic and Reading Ladders</vt:lpstr>
      <vt:lpstr>Progression through Levelled Books</vt:lpstr>
      <vt:lpstr>PowerPoint Presentation</vt:lpstr>
      <vt:lpstr>How can I support my child with their phonics?</vt:lpstr>
      <vt:lpstr>Further Support</vt:lpstr>
      <vt:lpstr>    Reading</vt:lpstr>
      <vt:lpstr>PowerPoint Presentation</vt:lpstr>
      <vt:lpstr>Oxford Owl</vt:lpstr>
      <vt:lpstr>What are we doing to promote reading?</vt:lpstr>
      <vt:lpstr>How can you help your child?</vt:lpstr>
      <vt:lpstr>PowerPoint Presentation</vt:lpstr>
      <vt:lpstr>PowerPoint Presentation</vt:lpstr>
      <vt:lpstr>Vocabulary</vt:lpstr>
      <vt:lpstr>Inference</vt:lpstr>
      <vt:lpstr>Prediction</vt:lpstr>
      <vt:lpstr>Explain</vt:lpstr>
      <vt:lpstr>Retrieve</vt:lpstr>
      <vt:lpstr>Sequence/Summarise</vt:lpstr>
      <vt:lpstr>PowerPoint Presentation</vt:lpstr>
      <vt:lpstr>PowerPoint Presentation</vt:lpstr>
      <vt:lpstr>Events to Inspire:</vt:lpstr>
      <vt:lpstr>PowerPoint Presentation</vt:lpstr>
      <vt:lpstr>PowerPoint Presentation</vt:lpstr>
      <vt:lpstr>PowerPoint Presentation</vt:lpstr>
      <vt:lpstr>    Maths The Maths information from this evening can be found in the DJS Calculation Policy booklet on the school website.  Click on Key Information Tab, then Policies.  </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dc:title>
  <dc:creator>Megan Short</dc:creator>
  <cp:lastModifiedBy>Tanya Naylor</cp:lastModifiedBy>
  <cp:revision>23</cp:revision>
  <dcterms:created xsi:type="dcterms:W3CDTF">2023-09-20T08:37:08Z</dcterms:created>
  <dcterms:modified xsi:type="dcterms:W3CDTF">2023-09-29T10:45:31Z</dcterms:modified>
</cp:coreProperties>
</file>